
<file path=[Content_Types].xml><?xml version="1.0" encoding="utf-8"?>
<Types xmlns="http://schemas.openxmlformats.org/package/2006/content-types">
  <Default Extension="gif" ContentType="image/gi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2" r:id="rId1"/>
  </p:sldMasterIdLst>
  <p:sldIdLst>
    <p:sldId id="256" r:id="rId2"/>
    <p:sldId id="258" r:id="rId3"/>
    <p:sldId id="259" r:id="rId4"/>
    <p:sldId id="260" r:id="rId5"/>
    <p:sldId id="261" r:id="rId6"/>
    <p:sldId id="262" r:id="rId7"/>
    <p:sldId id="263" r:id="rId8"/>
    <p:sldId id="264" r:id="rId9"/>
    <p:sldId id="265" r:id="rId10"/>
    <p:sldId id="266" r:id="rId11"/>
    <p:sldId id="267" r:id="rId12"/>
    <p:sldId id="268" r:id="rId13"/>
    <p:sldId id="269" r:id="rId14"/>
    <p:sldId id="271" r:id="rId15"/>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65E3637-78FE-3FE5-2F6A-3E95BF024AD1}" v="35" dt="2020-11-30T19:02:47.5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2" d="100"/>
          <a:sy n="82" d="100"/>
        </p:scale>
        <p:origin x="643"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dyta Piekarz" userId="S::edypie@pspdabrowka.onmicrosoft.com::1987ad92-e4e7-43f7-8413-9b6f3e70cf92" providerId="AD" clId="Web-{E65E3637-78FE-3FE5-2F6A-3E95BF024AD1}"/>
    <pc:docChg chg="modSld">
      <pc:chgData name="Edyta Piekarz" userId="S::edypie@pspdabrowka.onmicrosoft.com::1987ad92-e4e7-43f7-8413-9b6f3e70cf92" providerId="AD" clId="Web-{E65E3637-78FE-3FE5-2F6A-3E95BF024AD1}" dt="2020-11-30T19:02:46.859" v="33" actId="20577"/>
      <pc:docMkLst>
        <pc:docMk/>
      </pc:docMkLst>
      <pc:sldChg chg="modSp">
        <pc:chgData name="Edyta Piekarz" userId="S::edypie@pspdabrowka.onmicrosoft.com::1987ad92-e4e7-43f7-8413-9b6f3e70cf92" providerId="AD" clId="Web-{E65E3637-78FE-3FE5-2F6A-3E95BF024AD1}" dt="2020-11-30T19:02:46.859" v="32" actId="20577"/>
        <pc:sldMkLst>
          <pc:docMk/>
          <pc:sldMk cId="810473859" sldId="265"/>
        </pc:sldMkLst>
        <pc:spChg chg="mod">
          <ac:chgData name="Edyta Piekarz" userId="S::edypie@pspdabrowka.onmicrosoft.com::1987ad92-e4e7-43f7-8413-9b6f3e70cf92" providerId="AD" clId="Web-{E65E3637-78FE-3FE5-2F6A-3E95BF024AD1}" dt="2020-11-30T19:02:46.859" v="32" actId="20577"/>
          <ac:spMkLst>
            <pc:docMk/>
            <pc:sldMk cId="810473859" sldId="265"/>
            <ac:spMk id="3" creationId="{34021923-1142-4B87-AEDA-8A79B95D1D78}"/>
          </ac:spMkLst>
        </pc:spChg>
      </pc:sldChg>
    </pc:docChg>
  </pc:docChgLst>
</pc:chgInfo>
</file>

<file path=ppt/diagrams/_rels/data1.xml.rels><?xml version="1.0" encoding="UTF-8" standalone="yes"?>
<Relationships xmlns="http://schemas.openxmlformats.org/package/2006/relationships"><Relationship Id="rId1" Type="http://schemas.openxmlformats.org/officeDocument/2006/relationships/hyperlink" Target="https://www.youtube.com/watch?v=S3E7frgTF6g" TargetMode="External"/></Relationships>
</file>

<file path=ppt/diagrams/_rels/drawing1.xml.rels><?xml version="1.0" encoding="UTF-8" standalone="yes"?>
<Relationships xmlns="http://schemas.openxmlformats.org/package/2006/relationships"><Relationship Id="rId1" Type="http://schemas.openxmlformats.org/officeDocument/2006/relationships/hyperlink" Target="https://www.youtube.com/watch?v=S3E7frgTF6g" TargetMode="Externa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07EB87C-6781-44BF-BD2C-AA658D7CA626}"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20C62DF0-9668-4A47-8261-3AA8DF8775CA}">
      <dgm:prSet custT="1">
        <dgm:style>
          <a:lnRef idx="1">
            <a:schemeClr val="accent1"/>
          </a:lnRef>
          <a:fillRef idx="2">
            <a:schemeClr val="accent1"/>
          </a:fillRef>
          <a:effectRef idx="1">
            <a:schemeClr val="accent1"/>
          </a:effectRef>
          <a:fontRef idx="minor">
            <a:schemeClr val="dk1"/>
          </a:fontRef>
        </dgm:style>
      </dgm:prSet>
      <dgm:spPr/>
      <dgm:t>
        <a:bodyPr/>
        <a:lstStyle/>
        <a:p>
          <a:r>
            <a:rPr lang="pl-PL" sz="1600" dirty="0"/>
            <a:t>Wielkie domino z książek w Bibliotece Uniwersytetu Warszawskiego</a:t>
          </a:r>
          <a:endParaRPr lang="en-US" sz="1600" dirty="0"/>
        </a:p>
      </dgm:t>
    </dgm:pt>
    <dgm:pt modelId="{514B9C26-CD69-47A3-98D5-937393833CF7}" type="parTrans" cxnId="{BA74D2E0-C075-4D51-A50A-E35905F0C4CA}">
      <dgm:prSet/>
      <dgm:spPr/>
      <dgm:t>
        <a:bodyPr/>
        <a:lstStyle/>
        <a:p>
          <a:endParaRPr lang="en-US"/>
        </a:p>
      </dgm:t>
    </dgm:pt>
    <dgm:pt modelId="{E501FAF7-0EAF-4BB1-9483-E7A209290406}" type="sibTrans" cxnId="{BA74D2E0-C075-4D51-A50A-E35905F0C4CA}">
      <dgm:prSet/>
      <dgm:spPr/>
      <dgm:t>
        <a:bodyPr/>
        <a:lstStyle/>
        <a:p>
          <a:endParaRPr lang="en-US"/>
        </a:p>
      </dgm:t>
    </dgm:pt>
    <dgm:pt modelId="{3F3A3595-D8A9-430D-9FD6-92BCFC31500B}">
      <dgm:prSet>
        <dgm:style>
          <a:lnRef idx="1">
            <a:schemeClr val="accent3"/>
          </a:lnRef>
          <a:fillRef idx="2">
            <a:schemeClr val="accent3"/>
          </a:fillRef>
          <a:effectRef idx="1">
            <a:schemeClr val="accent3"/>
          </a:effectRef>
          <a:fontRef idx="minor">
            <a:schemeClr val="dk1"/>
          </a:fontRef>
        </dgm:style>
      </dgm:prSet>
      <dgm:spPr/>
      <dgm:t>
        <a:bodyPr/>
        <a:lstStyle/>
        <a:p>
          <a:r>
            <a:rPr lang="pl-PL" dirty="0">
              <a:hlinkClick xmlns:r="http://schemas.openxmlformats.org/officeDocument/2006/relationships" r:id="rId1"/>
            </a:rPr>
            <a:t>https://www.youtube.com/watch?v=S3E7frgTF6g</a:t>
          </a:r>
          <a:endParaRPr lang="en-US" dirty="0"/>
        </a:p>
      </dgm:t>
    </dgm:pt>
    <dgm:pt modelId="{4F1BD69F-E610-434C-884F-5B4AE1E5AA09}" type="parTrans" cxnId="{52572698-8403-45E3-8FC9-52BA44197EAB}">
      <dgm:prSet/>
      <dgm:spPr/>
      <dgm:t>
        <a:bodyPr/>
        <a:lstStyle/>
        <a:p>
          <a:endParaRPr lang="en-US"/>
        </a:p>
      </dgm:t>
    </dgm:pt>
    <dgm:pt modelId="{92E95435-FD09-4DD8-94F3-471446794314}" type="sibTrans" cxnId="{52572698-8403-45E3-8FC9-52BA44197EAB}">
      <dgm:prSet/>
      <dgm:spPr/>
      <dgm:t>
        <a:bodyPr/>
        <a:lstStyle/>
        <a:p>
          <a:endParaRPr lang="en-US"/>
        </a:p>
      </dgm:t>
    </dgm:pt>
    <dgm:pt modelId="{B57608B8-F2D6-49DC-BAB1-AEDFC5A56284}" type="pres">
      <dgm:prSet presAssocID="{107EB87C-6781-44BF-BD2C-AA658D7CA626}" presName="linear" presStyleCnt="0">
        <dgm:presLayoutVars>
          <dgm:animLvl val="lvl"/>
          <dgm:resizeHandles val="exact"/>
        </dgm:presLayoutVars>
      </dgm:prSet>
      <dgm:spPr/>
    </dgm:pt>
    <dgm:pt modelId="{3CAD5033-690A-48BE-8E4C-FF17D96F5FB0}" type="pres">
      <dgm:prSet presAssocID="{20C62DF0-9668-4A47-8261-3AA8DF8775CA}" presName="parentText" presStyleLbl="node1" presStyleIdx="0" presStyleCnt="2" custScaleY="102683">
        <dgm:presLayoutVars>
          <dgm:chMax val="0"/>
          <dgm:bulletEnabled val="1"/>
        </dgm:presLayoutVars>
      </dgm:prSet>
      <dgm:spPr/>
    </dgm:pt>
    <dgm:pt modelId="{9A632DA5-5F09-49A4-8629-16E7774D2166}" type="pres">
      <dgm:prSet presAssocID="{E501FAF7-0EAF-4BB1-9483-E7A209290406}" presName="spacer" presStyleCnt="0"/>
      <dgm:spPr/>
    </dgm:pt>
    <dgm:pt modelId="{3D570149-508F-43F1-8332-9D1322142950}" type="pres">
      <dgm:prSet presAssocID="{3F3A3595-D8A9-430D-9FD6-92BCFC31500B}" presName="parentText" presStyleLbl="node1" presStyleIdx="1" presStyleCnt="2">
        <dgm:presLayoutVars>
          <dgm:chMax val="0"/>
          <dgm:bulletEnabled val="1"/>
        </dgm:presLayoutVars>
      </dgm:prSet>
      <dgm:spPr/>
    </dgm:pt>
  </dgm:ptLst>
  <dgm:cxnLst>
    <dgm:cxn modelId="{5C324102-9AFD-4328-8DD6-CDFD71765FEF}" type="presOf" srcId="{107EB87C-6781-44BF-BD2C-AA658D7CA626}" destId="{B57608B8-F2D6-49DC-BAB1-AEDFC5A56284}" srcOrd="0" destOrd="0" presId="urn:microsoft.com/office/officeart/2005/8/layout/vList2"/>
    <dgm:cxn modelId="{52572698-8403-45E3-8FC9-52BA44197EAB}" srcId="{107EB87C-6781-44BF-BD2C-AA658D7CA626}" destId="{3F3A3595-D8A9-430D-9FD6-92BCFC31500B}" srcOrd="1" destOrd="0" parTransId="{4F1BD69F-E610-434C-884F-5B4AE1E5AA09}" sibTransId="{92E95435-FD09-4DD8-94F3-471446794314}"/>
    <dgm:cxn modelId="{796B85BD-9881-4858-BB5C-D84DB03A2BFC}" type="presOf" srcId="{20C62DF0-9668-4A47-8261-3AA8DF8775CA}" destId="{3CAD5033-690A-48BE-8E4C-FF17D96F5FB0}" srcOrd="0" destOrd="0" presId="urn:microsoft.com/office/officeart/2005/8/layout/vList2"/>
    <dgm:cxn modelId="{BA74D2E0-C075-4D51-A50A-E35905F0C4CA}" srcId="{107EB87C-6781-44BF-BD2C-AA658D7CA626}" destId="{20C62DF0-9668-4A47-8261-3AA8DF8775CA}" srcOrd="0" destOrd="0" parTransId="{514B9C26-CD69-47A3-98D5-937393833CF7}" sibTransId="{E501FAF7-0EAF-4BB1-9483-E7A209290406}"/>
    <dgm:cxn modelId="{FB92ACE3-0489-4066-9D27-7BC74DF786BE}" type="presOf" srcId="{3F3A3595-D8A9-430D-9FD6-92BCFC31500B}" destId="{3D570149-508F-43F1-8332-9D1322142950}" srcOrd="0" destOrd="0" presId="urn:microsoft.com/office/officeart/2005/8/layout/vList2"/>
    <dgm:cxn modelId="{65F8B21E-DA9E-468C-9E77-5EA8F7A35BFA}" type="presParOf" srcId="{B57608B8-F2D6-49DC-BAB1-AEDFC5A56284}" destId="{3CAD5033-690A-48BE-8E4C-FF17D96F5FB0}" srcOrd="0" destOrd="0" presId="urn:microsoft.com/office/officeart/2005/8/layout/vList2"/>
    <dgm:cxn modelId="{4B727E64-09E2-41C2-AC74-CABAD0E9C9AE}" type="presParOf" srcId="{B57608B8-F2D6-49DC-BAB1-AEDFC5A56284}" destId="{9A632DA5-5F09-49A4-8629-16E7774D2166}" srcOrd="1" destOrd="0" presId="urn:microsoft.com/office/officeart/2005/8/layout/vList2"/>
    <dgm:cxn modelId="{BA7ADA64-0713-449E-B2FD-3B82C5B9EADD}" type="presParOf" srcId="{B57608B8-F2D6-49DC-BAB1-AEDFC5A56284}" destId="{3D570149-508F-43F1-8332-9D1322142950}"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AD5033-690A-48BE-8E4C-FF17D96F5FB0}">
      <dsp:nvSpPr>
        <dsp:cNvPr id="0" name=""/>
        <dsp:cNvSpPr/>
      </dsp:nvSpPr>
      <dsp:spPr>
        <a:xfrm>
          <a:off x="0" y="20526"/>
          <a:ext cx="5572045" cy="480556"/>
        </a:xfrm>
        <a:prstGeom prst="roundRect">
          <a:avLst/>
        </a:prstGeom>
        <a:gradFill rotWithShape="1">
          <a:gsLst>
            <a:gs pos="0">
              <a:schemeClr val="accent1">
                <a:tint val="65000"/>
                <a:shade val="92000"/>
                <a:satMod val="130000"/>
              </a:schemeClr>
            </a:gs>
            <a:gs pos="45000">
              <a:schemeClr val="accent1">
                <a:tint val="60000"/>
                <a:shade val="99000"/>
                <a:satMod val="120000"/>
              </a:schemeClr>
            </a:gs>
            <a:gs pos="100000">
              <a:schemeClr val="accent1">
                <a:tint val="55000"/>
                <a:satMod val="140000"/>
              </a:schemeClr>
            </a:gs>
          </a:gsLst>
          <a:path path="circle">
            <a:fillToRect l="100000" t="100000" r="100000" b="100000"/>
          </a:path>
        </a:gradFill>
        <a:ln w="12700" cap="flat" cmpd="sng" algn="ctr">
          <a:solidFill>
            <a:schemeClr val="accent1"/>
          </a:solidFill>
          <a:prstDash val="solid"/>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pl-PL" sz="1600" kern="1200" dirty="0"/>
            <a:t>Wielkie domino z książek w Bibliotece Uniwersytetu Warszawskiego</a:t>
          </a:r>
          <a:endParaRPr lang="en-US" sz="1600" kern="1200" dirty="0"/>
        </a:p>
      </dsp:txBody>
      <dsp:txXfrm>
        <a:off x="23459" y="43985"/>
        <a:ext cx="5525127" cy="433638"/>
      </dsp:txXfrm>
    </dsp:sp>
    <dsp:sp modelId="{3D570149-508F-43F1-8332-9D1322142950}">
      <dsp:nvSpPr>
        <dsp:cNvPr id="0" name=""/>
        <dsp:cNvSpPr/>
      </dsp:nvSpPr>
      <dsp:spPr>
        <a:xfrm>
          <a:off x="0" y="558682"/>
          <a:ext cx="5572045" cy="468000"/>
        </a:xfrm>
        <a:prstGeom prst="roundRect">
          <a:avLst/>
        </a:prstGeom>
        <a:gradFill rotWithShape="1">
          <a:gsLst>
            <a:gs pos="0">
              <a:schemeClr val="accent3">
                <a:tint val="65000"/>
                <a:shade val="92000"/>
                <a:satMod val="130000"/>
              </a:schemeClr>
            </a:gs>
            <a:gs pos="45000">
              <a:schemeClr val="accent3">
                <a:tint val="60000"/>
                <a:shade val="99000"/>
                <a:satMod val="120000"/>
              </a:schemeClr>
            </a:gs>
            <a:gs pos="100000">
              <a:schemeClr val="accent3">
                <a:tint val="55000"/>
                <a:satMod val="140000"/>
              </a:schemeClr>
            </a:gs>
          </a:gsLst>
          <a:path path="circle">
            <a:fillToRect l="100000" t="100000" r="100000" b="100000"/>
          </a:path>
        </a:gradFill>
        <a:ln w="12700" cap="flat" cmpd="sng" algn="ctr">
          <a:solidFill>
            <a:schemeClr val="accent3"/>
          </a:solidFill>
          <a:prstDash val="solid"/>
        </a:ln>
        <a:effectLst/>
      </dsp:spPr>
      <dsp:style>
        <a:lnRef idx="1">
          <a:schemeClr val="accent3"/>
        </a:lnRef>
        <a:fillRef idx="2">
          <a:schemeClr val="accent3"/>
        </a:fillRef>
        <a:effectRef idx="1">
          <a:schemeClr val="accent3"/>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pl-PL" sz="2000" kern="1200" dirty="0">
              <a:hlinkClick xmlns:r="http://schemas.openxmlformats.org/officeDocument/2006/relationships" r:id="rId1"/>
            </a:rPr>
            <a:t>https://www.youtube.com/watch?v=S3E7frgTF6g</a:t>
          </a:r>
          <a:endParaRPr lang="en-US" sz="2000" kern="1200" dirty="0"/>
        </a:p>
      </dsp:txBody>
      <dsp:txXfrm>
        <a:off x="22846" y="581528"/>
        <a:ext cx="5526353" cy="42230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ajd tytułow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pl-PL"/>
              <a:t>Kliknij, aby edytować styl</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pl-PL"/>
              <a:t>Kliknij, aby edytować styl wzorca podtytułu</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11/30/2020</a:t>
            </a:fld>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164593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7" name="Date Placeholder 6">
            <a:extLst>
              <a:ext uri="{FF2B5EF4-FFF2-40B4-BE49-F238E27FC236}">
                <a16:creationId xmlns:a16="http://schemas.microsoft.com/office/drawing/2014/main" id="{7D5506EE-1026-4F35-9ACC-BD05BE0F9B36}"/>
              </a:ext>
            </a:extLst>
          </p:cNvPr>
          <p:cNvSpPr>
            <a:spLocks noGrp="1"/>
          </p:cNvSpPr>
          <p:nvPr>
            <p:ph type="dt" sz="half" idx="10"/>
          </p:nvPr>
        </p:nvSpPr>
        <p:spPr/>
        <p:txBody>
          <a:bodyPr/>
          <a:lstStyle/>
          <a:p>
            <a:fld id="{B612A279-0833-481D-8C56-F67FD0AC6C50}" type="datetime1">
              <a:rPr lang="en-US" smtClean="0"/>
              <a:t>11/30/2020</a:t>
            </a:fld>
            <a:endParaRPr lang="en-US" dirty="0"/>
          </a:p>
        </p:txBody>
      </p:sp>
      <p:sp>
        <p:nvSpPr>
          <p:cNvPr id="8" name="Footer Placeholder 7">
            <a:extLst>
              <a:ext uri="{FF2B5EF4-FFF2-40B4-BE49-F238E27FC236}">
                <a16:creationId xmlns:a16="http://schemas.microsoft.com/office/drawing/2014/main" id="{B7696E5F-8D95-4450-AE52-5438E6EDE2B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093291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ytuł pionowy i teks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B68A5B-D9FA-424B-A4EB-30E7223836B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pl-PL"/>
              <a:t>Kliknij, aby edytować styl</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7" name="Date Placeholder 6">
            <a:extLst>
              <a:ext uri="{FF2B5EF4-FFF2-40B4-BE49-F238E27FC236}">
                <a16:creationId xmlns:a16="http://schemas.microsoft.com/office/drawing/2014/main" id="{AF33D6B0-F070-45C4-A472-19F432BE3932}"/>
              </a:ext>
            </a:extLst>
          </p:cNvPr>
          <p:cNvSpPr>
            <a:spLocks noGrp="1"/>
          </p:cNvSpPr>
          <p:nvPr>
            <p:ph type="dt" sz="half" idx="10"/>
          </p:nvPr>
        </p:nvSpPr>
        <p:spPr/>
        <p:txBody>
          <a:bodyPr/>
          <a:lstStyle/>
          <a:p>
            <a:fld id="{6587DA83-5663-4C9C-B9AA-0B40A3DAFF81}" type="datetime1">
              <a:rPr lang="en-US" smtClean="0"/>
              <a:t>11/30/2020</a:t>
            </a:fld>
            <a:endParaRPr lang="en-US" dirty="0"/>
          </a:p>
        </p:txBody>
      </p:sp>
      <p:sp>
        <p:nvSpPr>
          <p:cNvPr id="8" name="Footer Placeholder 7">
            <a:extLst>
              <a:ext uri="{FF2B5EF4-FFF2-40B4-BE49-F238E27FC236}">
                <a16:creationId xmlns:a16="http://schemas.microsoft.com/office/drawing/2014/main" id="{9975399F-DAB2-410D-967F-ED17E6F796E7}"/>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1277982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11/30/2020</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9689215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Nagłówek sekcji">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pl-PL"/>
              <a:t>Kliknij, aby edytować styl</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11/30/2020</a:t>
            </a:fld>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7339842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pl-PL"/>
              <a:t>Kliknij, aby edytować styl</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11/30/2020</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9773641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pl-PL"/>
              <a:t>Kliknij, aby edytować styl</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Content Placeholder 3"/>
          <p:cNvSpPr>
            <a:spLocks noGrp="1"/>
          </p:cNvSpPr>
          <p:nvPr>
            <p:ph sz="half" idx="2"/>
          </p:nvPr>
        </p:nvSpPr>
        <p:spPr>
          <a:xfrm>
            <a:off x="1097280" y="2958274"/>
            <a:ext cx="4639736" cy="2910821"/>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Content Placeholder 5"/>
          <p:cNvSpPr>
            <a:spLocks noGrp="1"/>
          </p:cNvSpPr>
          <p:nvPr>
            <p:ph sz="quarter" idx="4"/>
          </p:nvPr>
        </p:nvSpPr>
        <p:spPr>
          <a:xfrm>
            <a:off x="6515944" y="2958273"/>
            <a:ext cx="4639736" cy="2910821"/>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11/30/2020</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2369265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11/30/2020</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83971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ust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11/30/2020</a:t>
            </a:fld>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4431057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Zawartość z podpisem">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pl-PL"/>
              <a:t>Kliknij, aby edytować styl</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11/30/2020</a:t>
            </a:fld>
            <a:endParaRPr lang="en-US" dirty="0"/>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6226620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az z podpisem">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a:t>Kliknij ikonę, aby dodać obraz</a:t>
            </a:r>
            <a:endParaRPr lang="en-US" dirty="0"/>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pl-PL"/>
              <a:t>Kliknij, aby edytować styl</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11/30/2020</a:t>
            </a:fld>
            <a:endParaRPr lang="en-US" dirty="0"/>
          </a:p>
        </p:txBody>
      </p:sp>
      <p:sp>
        <p:nvSpPr>
          <p:cNvPr id="6" name="Footer Placeholder 5"/>
          <p:cNvSpPr>
            <a:spLocks noGrp="1"/>
          </p:cNvSpPr>
          <p:nvPr>
            <p:ph type="ftr" sz="quarter" idx="11"/>
          </p:nvPr>
        </p:nvSpPr>
        <p:spPr>
          <a:xfrm>
            <a:off x="1097279" y="6446838"/>
            <a:ext cx="6818262" cy="365125"/>
          </a:xfrm>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256930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pl-PL"/>
              <a:t>Kliknij, aby edytować styl</a:t>
            </a:r>
            <a:endParaRPr lang="en-US"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900">
                <a:solidFill>
                  <a:srgbClr val="FFFFFF"/>
                </a:solidFill>
              </a:defRPr>
            </a:lvl1pPr>
          </a:lstStyle>
          <a:p>
            <a:fld id="{62D6E202-B606-4609-B914-27C9371A1F6D}" type="datetime1">
              <a:rPr lang="en-US" smtClean="0"/>
              <a:t>11/30/2020</a:t>
            </a:fld>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900">
                <a:solidFill>
                  <a:srgbClr val="FFFFFF"/>
                </a:solidFill>
              </a:defRPr>
            </a:lvl1pPr>
          </a:lstStyle>
          <a:p>
            <a:fld id="{3A98EE3D-8CD1-4C3F-BD1C-C98C9596463C}" type="slidenum">
              <a:rPr lang="en-US" smtClean="0"/>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4239590"/>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45" r:id="rId6"/>
    <p:sldLayoutId id="2147483741" r:id="rId7"/>
    <p:sldLayoutId id="2147483742" r:id="rId8"/>
    <p:sldLayoutId id="2147483743" r:id="rId9"/>
    <p:sldLayoutId id="2147483744" r:id="rId10"/>
    <p:sldLayoutId id="2147483746" r:id="rId11"/>
  </p:sldLayoutIdLst>
  <p:hf sldNum="0" hdr="0" ftr="0" dt="0"/>
  <p:txStyles>
    <p:titleStyle>
      <a:lvl1pPr algn="l" defTabSz="914400" rtl="0" eaLnBrk="1" latinLnBrk="0" hangingPunct="1">
        <a:lnSpc>
          <a:spcPct val="90000"/>
        </a:lnSpc>
        <a:spcBef>
          <a:spcPct val="0"/>
        </a:spcBef>
        <a:buNone/>
        <a:defRPr sz="53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4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20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26.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gif"/></Relationships>
</file>

<file path=ppt/slides/_rels/slide5.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gif"/><Relationship Id="rId4" Type="http://schemas.openxmlformats.org/officeDocument/2006/relationships/image" Target="../media/image10.gif"/></Relationships>
</file>

<file path=ppt/slides/_rels/slide6.xml.rels><?xml version="1.0" encoding="UTF-8" standalone="yes"?>
<Relationships xmlns="http://schemas.openxmlformats.org/package/2006/relationships"><Relationship Id="rId3" Type="http://schemas.openxmlformats.org/officeDocument/2006/relationships/hyperlink" Target="http://booklips.pl/newsy/japonczycy-wydrukowali-najmniejsza-ksiazke-na-swiecie/" TargetMode="External"/><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3.gif"/></Relationships>
</file>

<file path=ppt/slides/_rels/slide7.xml.rels><?xml version="1.0" encoding="UTF-8" standalone="yes"?>
<Relationships xmlns="http://schemas.openxmlformats.org/package/2006/relationships"><Relationship Id="rId3" Type="http://schemas.openxmlformats.org/officeDocument/2006/relationships/hyperlink" Target="http://drukarnie.com.pl/Wiadomo%C5%9Bci/Najstarsza-ksi%C4%85%C5%BCka-wykonana-jest-ze-z%C5%82ota-11010.html" TargetMode="External"/><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fanbook.news/" TargetMode="External"/><Relationship Id="rId2" Type="http://schemas.openxmlformats.org/officeDocument/2006/relationships/hyperlink" Target="https://www.fanbook.news/914/rekordowe-ksiazki/" TargetMode="External"/><Relationship Id="rId1" Type="http://schemas.openxmlformats.org/officeDocument/2006/relationships/slideLayout" Target="../slideLayouts/slideLayout2.xml"/><Relationship Id="rId4" Type="http://schemas.openxmlformats.org/officeDocument/2006/relationships/image" Target="../media/image15.gif"/></Relationships>
</file>

<file path=ppt/slides/_rels/slide9.xml.rels><?xml version="1.0" encoding="UTF-8" standalone="yes"?>
<Relationships xmlns="http://schemas.openxmlformats.org/package/2006/relationships"><Relationship Id="rId3" Type="http://schemas.openxmlformats.org/officeDocument/2006/relationships/hyperlink" Target="https://www.fanbook.news/914/rekordowe-ksiazki/" TargetMode="External"/><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7.gif"/><Relationship Id="rId4" Type="http://schemas.openxmlformats.org/officeDocument/2006/relationships/hyperlink" Target="https://www.fanbook.new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0AF4F2BA-3C03-4E2C-8ABC-0949B61B3C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Obraz 6">
            <a:extLst>
              <a:ext uri="{FF2B5EF4-FFF2-40B4-BE49-F238E27FC236}">
                <a16:creationId xmlns:a16="http://schemas.microsoft.com/office/drawing/2014/main" id="{481DFFCE-69C4-43F7-AFAD-5D596EE8D0F1}"/>
              </a:ext>
            </a:extLst>
          </p:cNvPr>
          <p:cNvPicPr>
            <a:picLocks noChangeAspect="1"/>
          </p:cNvPicPr>
          <p:nvPr/>
        </p:nvPicPr>
        <p:blipFill rotWithShape="1">
          <a:blip r:embed="rId2">
            <a:alphaModFix/>
          </a:blip>
          <a:srcRect t="10000"/>
          <a:stretch/>
        </p:blipFill>
        <p:spPr>
          <a:xfrm>
            <a:off x="20" y="10"/>
            <a:ext cx="12191980" cy="6857990"/>
          </a:xfrm>
          <a:prstGeom prst="rect">
            <a:avLst/>
          </a:prstGeom>
        </p:spPr>
      </p:pic>
      <p:sp>
        <p:nvSpPr>
          <p:cNvPr id="60" name="Rectangle 59">
            <a:extLst>
              <a:ext uri="{FF2B5EF4-FFF2-40B4-BE49-F238E27FC236}">
                <a16:creationId xmlns:a16="http://schemas.microsoft.com/office/drawing/2014/main" id="{4B986F88-1433-4AF7-AF71-41A89DC93F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46064">
                <a:srgbClr val="000000">
                  <a:alpha val="30000"/>
                </a:srgbClr>
              </a:gs>
              <a:gs pos="68000">
                <a:srgbClr val="000000">
                  <a:alpha val="20000"/>
                </a:srgbClr>
              </a:gs>
              <a:gs pos="0">
                <a:schemeClr val="tx1">
                  <a:alpha val="0"/>
                </a:schemeClr>
              </a:gs>
              <a:gs pos="26000">
                <a:schemeClr val="tx1">
                  <a:alpha val="20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73E04D10-430F-4C09-9CD4-F09063BC55DD}"/>
              </a:ext>
            </a:extLst>
          </p:cNvPr>
          <p:cNvSpPr>
            <a:spLocks noGrp="1"/>
          </p:cNvSpPr>
          <p:nvPr>
            <p:ph type="ctrTitle"/>
          </p:nvPr>
        </p:nvSpPr>
        <p:spPr>
          <a:xfrm>
            <a:off x="1097280" y="758952"/>
            <a:ext cx="10058400" cy="3566160"/>
          </a:xfrm>
        </p:spPr>
        <p:txBody>
          <a:bodyPr>
            <a:normAutofit/>
          </a:bodyPr>
          <a:lstStyle/>
          <a:p>
            <a:r>
              <a:rPr lang="pl-PL" b="1">
                <a:solidFill>
                  <a:srgbClr val="FFFFFF"/>
                </a:solidFill>
                <a:latin typeface="Century Gothic" panose="020B0502020202020204" pitchFamily="34" charset="0"/>
              </a:rPr>
              <a:t>Ciekawostki o książkach</a:t>
            </a:r>
          </a:p>
        </p:txBody>
      </p:sp>
      <p:cxnSp>
        <p:nvCxnSpPr>
          <p:cNvPr id="62" name="Straight Connector 61">
            <a:extLst>
              <a:ext uri="{FF2B5EF4-FFF2-40B4-BE49-F238E27FC236}">
                <a16:creationId xmlns:a16="http://schemas.microsoft.com/office/drawing/2014/main" id="{A07787ED-5EDC-4C54-AD87-55B60D0FE3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A44FFD5D-B985-4624-BBCD-50AD2E1686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07" y="6400798"/>
            <a:ext cx="12188952" cy="457201"/>
          </a:xfrm>
          <a:prstGeom prst="rect">
            <a:avLst/>
          </a:prstGeom>
          <a:gradFill>
            <a:gsLst>
              <a:gs pos="61000">
                <a:srgbClr val="000000">
                  <a:alpha val="10000"/>
                </a:srgbClr>
              </a:gs>
              <a:gs pos="7000">
                <a:schemeClr val="tx1">
                  <a:alpha val="0"/>
                </a:schemeClr>
              </a:gs>
              <a:gs pos="100000">
                <a:schemeClr val="tx1">
                  <a:alpha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26839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5" name="Rectangle 49">
            <a:extLst>
              <a:ext uri="{FF2B5EF4-FFF2-40B4-BE49-F238E27FC236}">
                <a16:creationId xmlns:a16="http://schemas.microsoft.com/office/drawing/2014/main" id="{67B74F2B-9534-4540-96B0-5C8E958B9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6F644AD1-C2CF-4823-97FA-8CB328AE0BCF}"/>
              </a:ext>
            </a:extLst>
          </p:cNvPr>
          <p:cNvSpPr>
            <a:spLocks noGrp="1"/>
          </p:cNvSpPr>
          <p:nvPr>
            <p:ph type="title"/>
          </p:nvPr>
        </p:nvSpPr>
        <p:spPr>
          <a:xfrm>
            <a:off x="5172074" y="286603"/>
            <a:ext cx="5983605" cy="1450757"/>
          </a:xfrm>
        </p:spPr>
        <p:txBody>
          <a:bodyPr>
            <a:normAutofit/>
          </a:bodyPr>
          <a:lstStyle/>
          <a:p>
            <a:pPr algn="ctr"/>
            <a:r>
              <a:rPr lang="pl-PL" sz="3600" b="1" dirty="0">
                <a:latin typeface="Century Gothic" panose="020B0502020202020204" pitchFamily="34" charset="0"/>
              </a:rPr>
              <a:t>Najczęściej tłumaczona książka na świecie</a:t>
            </a:r>
          </a:p>
        </p:txBody>
      </p:sp>
      <p:pic>
        <p:nvPicPr>
          <p:cNvPr id="4" name="Obraz 3">
            <a:extLst>
              <a:ext uri="{FF2B5EF4-FFF2-40B4-BE49-F238E27FC236}">
                <a16:creationId xmlns:a16="http://schemas.microsoft.com/office/drawing/2014/main" id="{33226E99-4C32-4EA3-8B16-5A5F1AF46D66}"/>
              </a:ext>
            </a:extLst>
          </p:cNvPr>
          <p:cNvPicPr>
            <a:picLocks noChangeAspect="1"/>
          </p:cNvPicPr>
          <p:nvPr/>
        </p:nvPicPr>
        <p:blipFill rotWithShape="1">
          <a:blip r:embed="rId2"/>
          <a:srcRect t="5027" r="-2" b="2385"/>
          <a:stretch/>
        </p:blipFill>
        <p:spPr>
          <a:xfrm>
            <a:off x="20" y="10"/>
            <a:ext cx="4580077" cy="6400784"/>
          </a:xfrm>
          <a:prstGeom prst="rect">
            <a:avLst/>
          </a:prstGeom>
        </p:spPr>
      </p:pic>
      <p:cxnSp>
        <p:nvCxnSpPr>
          <p:cNvPr id="56" name="Straight Connector 51">
            <a:extLst>
              <a:ext uri="{FF2B5EF4-FFF2-40B4-BE49-F238E27FC236}">
                <a16:creationId xmlns:a16="http://schemas.microsoft.com/office/drawing/2014/main" id="{33BECB2B-2CFA-412C-880F-C4B6097493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2903" y="1917852"/>
            <a:ext cx="59436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Symbol zastępczy zawartości 2">
            <a:extLst>
              <a:ext uri="{FF2B5EF4-FFF2-40B4-BE49-F238E27FC236}">
                <a16:creationId xmlns:a16="http://schemas.microsoft.com/office/drawing/2014/main" id="{F5521DA6-648B-457F-A7C9-C3282297F9EF}"/>
              </a:ext>
            </a:extLst>
          </p:cNvPr>
          <p:cNvSpPr>
            <a:spLocks noGrp="1"/>
          </p:cNvSpPr>
          <p:nvPr>
            <p:ph idx="1"/>
          </p:nvPr>
        </p:nvSpPr>
        <p:spPr>
          <a:xfrm>
            <a:off x="5172074" y="2108201"/>
            <a:ext cx="5983606" cy="3760891"/>
          </a:xfrm>
        </p:spPr>
        <p:txBody>
          <a:bodyPr>
            <a:normAutofit/>
          </a:bodyPr>
          <a:lstStyle/>
          <a:p>
            <a:pPr marL="0" indent="0">
              <a:lnSpc>
                <a:spcPct val="90000"/>
              </a:lnSpc>
              <a:buNone/>
            </a:pPr>
            <a:r>
              <a:rPr lang="pl-PL" sz="1900" b="1" dirty="0"/>
              <a:t>Biblia</a:t>
            </a:r>
            <a:r>
              <a:rPr lang="pl-PL" sz="1900" dirty="0"/>
              <a:t> jest  najczęściej tłumaczoną książką w dziejach ludzkości. </a:t>
            </a:r>
            <a:r>
              <a:rPr lang="pl-PL" sz="1900" b="1" dirty="0"/>
              <a:t>Każdego roku </a:t>
            </a:r>
            <a:r>
              <a:rPr lang="pl-PL" sz="1900" dirty="0"/>
              <a:t>rozprowadza się </a:t>
            </a:r>
            <a:r>
              <a:rPr lang="pl-PL" sz="1900" b="1" dirty="0"/>
              <a:t>60 milionów egzemplarzy</a:t>
            </a:r>
            <a:r>
              <a:rPr lang="pl-PL" sz="1900" dirty="0"/>
              <a:t> całego Pisma Świętego lub jego fragmentów.  </a:t>
            </a:r>
          </a:p>
          <a:p>
            <a:pPr marL="0" indent="0">
              <a:lnSpc>
                <a:spcPct val="90000"/>
              </a:lnSpc>
              <a:buNone/>
            </a:pPr>
            <a:r>
              <a:rPr lang="pl-PL" sz="1900" dirty="0"/>
              <a:t>Pierwsza drukowana Biblia powstała około roku 1455 dzięki Janowi Gutenbergowi, niemieckiemu wynalazcy ruchomej czcionki. Jak się szacuje, od tamtej pory wyszło spod pras jakieś cztery miliardy Biblii (w całości lub we fragmentach).                    </a:t>
            </a:r>
            <a:r>
              <a:rPr lang="pl-PL" sz="1900" b="1" dirty="0"/>
              <a:t>Co najmniej jedna księga Biblii </a:t>
            </a:r>
            <a:r>
              <a:rPr lang="pl-PL" sz="1900" dirty="0"/>
              <a:t>została przetłumaczona </a:t>
            </a:r>
            <a:r>
              <a:rPr lang="pl-PL" sz="1900" b="1" dirty="0"/>
              <a:t>         na 2893 </a:t>
            </a:r>
            <a:r>
              <a:rPr lang="pl-PL" sz="1900" dirty="0"/>
              <a:t>języki; </a:t>
            </a:r>
            <a:r>
              <a:rPr lang="pl-PL" sz="1900" b="1" dirty="0"/>
              <a:t>Nowy Testament </a:t>
            </a:r>
            <a:r>
              <a:rPr lang="pl-PL" sz="1900" dirty="0"/>
              <a:t>został przetłumaczony        </a:t>
            </a:r>
            <a:r>
              <a:rPr lang="pl-PL" sz="1900" b="1" dirty="0"/>
              <a:t>na</a:t>
            </a:r>
            <a:r>
              <a:rPr lang="pl-PL" sz="1900" dirty="0"/>
              <a:t> </a:t>
            </a:r>
            <a:r>
              <a:rPr lang="pl-PL" sz="1900" b="1" dirty="0"/>
              <a:t>1329 języków</a:t>
            </a:r>
            <a:r>
              <a:rPr lang="pl-PL" sz="1900" dirty="0"/>
              <a:t>; a </a:t>
            </a:r>
            <a:r>
              <a:rPr lang="pl-PL" sz="1900" b="1" dirty="0"/>
              <a:t>Stary i Nowy Testament</a:t>
            </a:r>
            <a:r>
              <a:rPr lang="pl-PL" sz="1900" dirty="0"/>
              <a:t> razem zostały przetłumaczone </a:t>
            </a:r>
            <a:r>
              <a:rPr lang="pl-PL" sz="1900" b="1" dirty="0"/>
              <a:t>na</a:t>
            </a:r>
            <a:r>
              <a:rPr lang="pl-PL" sz="1900" dirty="0"/>
              <a:t> </a:t>
            </a:r>
            <a:r>
              <a:rPr lang="pl-PL" sz="1900" b="1" dirty="0"/>
              <a:t>531 języków.</a:t>
            </a:r>
            <a:r>
              <a:rPr lang="pl-PL" sz="1900" dirty="0"/>
              <a:t>                                           Księga ta nie zna granic państwowych ani barier rasowych i etnicznych.</a:t>
            </a:r>
          </a:p>
        </p:txBody>
      </p:sp>
      <p:sp>
        <p:nvSpPr>
          <p:cNvPr id="54" name="Rectangle 53">
            <a:extLst>
              <a:ext uri="{FF2B5EF4-FFF2-40B4-BE49-F238E27FC236}">
                <a16:creationId xmlns:a16="http://schemas.microsoft.com/office/drawing/2014/main" id="{C1B60310-C5C3-46A0-A452-2A0B008434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9518745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 name="Rectangle 59">
            <a:extLst>
              <a:ext uri="{FF2B5EF4-FFF2-40B4-BE49-F238E27FC236}">
                <a16:creationId xmlns:a16="http://schemas.microsoft.com/office/drawing/2014/main" id="{E844E128-FF69-4E9F-8327-6B504B3C5A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12191985"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ytuł 1">
            <a:extLst>
              <a:ext uri="{FF2B5EF4-FFF2-40B4-BE49-F238E27FC236}">
                <a16:creationId xmlns:a16="http://schemas.microsoft.com/office/drawing/2014/main" id="{DB566363-7C5E-4DF9-A6A9-D9C84DD4DF7C}"/>
              </a:ext>
            </a:extLst>
          </p:cNvPr>
          <p:cNvSpPr>
            <a:spLocks noGrp="1"/>
          </p:cNvSpPr>
          <p:nvPr>
            <p:ph type="title"/>
          </p:nvPr>
        </p:nvSpPr>
        <p:spPr>
          <a:xfrm>
            <a:off x="245807" y="228383"/>
            <a:ext cx="4188542" cy="1954954"/>
          </a:xfrm>
        </p:spPr>
        <p:txBody>
          <a:bodyPr>
            <a:noAutofit/>
          </a:bodyPr>
          <a:lstStyle/>
          <a:p>
            <a:r>
              <a:rPr lang="pl-PL" sz="4400" b="1" dirty="0">
                <a:solidFill>
                  <a:srgbClr val="FFFFFF"/>
                </a:solidFill>
                <a:latin typeface="Agency FB" panose="020B0503020202020204" pitchFamily="34" charset="0"/>
              </a:rPr>
              <a:t>Muzeum najmniejszych książek świata</a:t>
            </a:r>
            <a:endParaRPr lang="pl-PL" sz="4400" dirty="0">
              <a:solidFill>
                <a:srgbClr val="FFFFFF"/>
              </a:solidFill>
              <a:latin typeface="Agency FB" panose="020B0503020202020204" pitchFamily="34" charset="0"/>
            </a:endParaRPr>
          </a:p>
        </p:txBody>
      </p:sp>
      <p:cxnSp>
        <p:nvCxnSpPr>
          <p:cNvPr id="62" name="Straight Connector 61">
            <a:extLst>
              <a:ext uri="{FF2B5EF4-FFF2-40B4-BE49-F238E27FC236}">
                <a16:creationId xmlns:a16="http://schemas.microsoft.com/office/drawing/2014/main" id="{055CEADF-09EA-423C-8C45-F94AF44D5A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3686" y="2353592"/>
            <a:ext cx="329184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Symbol zastępczy zawartości 2">
            <a:extLst>
              <a:ext uri="{FF2B5EF4-FFF2-40B4-BE49-F238E27FC236}">
                <a16:creationId xmlns:a16="http://schemas.microsoft.com/office/drawing/2014/main" id="{C1C26D63-7679-4B48-BCFF-7024C3527CC0}"/>
              </a:ext>
            </a:extLst>
          </p:cNvPr>
          <p:cNvSpPr>
            <a:spLocks noGrp="1"/>
          </p:cNvSpPr>
          <p:nvPr>
            <p:ph idx="1"/>
          </p:nvPr>
        </p:nvSpPr>
        <p:spPr>
          <a:xfrm>
            <a:off x="245807" y="2438403"/>
            <a:ext cx="4188542" cy="3902762"/>
          </a:xfrm>
        </p:spPr>
        <p:txBody>
          <a:bodyPr>
            <a:noAutofit/>
          </a:bodyPr>
          <a:lstStyle/>
          <a:p>
            <a:pPr>
              <a:lnSpc>
                <a:spcPct val="90000"/>
              </a:lnSpc>
            </a:pPr>
            <a:r>
              <a:rPr lang="pl-PL" sz="1200" dirty="0">
                <a:solidFill>
                  <a:srgbClr val="FFFFFF"/>
                </a:solidFill>
              </a:rPr>
              <a:t>Katowiczanin - </a:t>
            </a:r>
            <a:r>
              <a:rPr lang="pl-PL" sz="1200" b="1" dirty="0">
                <a:solidFill>
                  <a:srgbClr val="FFFFFF"/>
                </a:solidFill>
              </a:rPr>
              <a:t>Zygmunt </a:t>
            </a:r>
            <a:r>
              <a:rPr lang="pl-PL" sz="1200" b="1" dirty="0" err="1">
                <a:solidFill>
                  <a:srgbClr val="FFFFFF"/>
                </a:solidFill>
              </a:rPr>
              <a:t>Szkocny</a:t>
            </a:r>
            <a:r>
              <a:rPr lang="pl-PL" sz="1200" b="1" dirty="0">
                <a:solidFill>
                  <a:srgbClr val="FFFFFF"/>
                </a:solidFill>
              </a:rPr>
              <a:t> </a:t>
            </a:r>
            <a:r>
              <a:rPr lang="pl-PL" sz="1200" dirty="0">
                <a:solidFill>
                  <a:srgbClr val="FFFFFF"/>
                </a:solidFill>
              </a:rPr>
              <a:t>tworzył miniaturowe dzieła. W 1976 r. </a:t>
            </a:r>
            <a:r>
              <a:rPr lang="pl-PL" sz="1200" b="1" dirty="0">
                <a:solidFill>
                  <a:srgbClr val="FFFFFF"/>
                </a:solidFill>
              </a:rPr>
              <a:t>jego książka została</a:t>
            </a:r>
            <a:r>
              <a:rPr lang="pl-PL" sz="1200" dirty="0">
                <a:solidFill>
                  <a:srgbClr val="FFFFFF"/>
                </a:solidFill>
              </a:rPr>
              <a:t> </a:t>
            </a:r>
            <a:r>
              <a:rPr lang="pl-PL" sz="1200" b="1" dirty="0">
                <a:solidFill>
                  <a:srgbClr val="FFFFFF"/>
                </a:solidFill>
              </a:rPr>
              <a:t>wpisana do Księgi Rekordów Guinnessa</a:t>
            </a:r>
            <a:r>
              <a:rPr lang="pl-PL" sz="1200" dirty="0">
                <a:solidFill>
                  <a:srgbClr val="FFFFFF"/>
                </a:solidFill>
              </a:rPr>
              <a:t>. </a:t>
            </a:r>
          </a:p>
          <a:p>
            <a:pPr>
              <a:lnSpc>
                <a:spcPct val="90000"/>
              </a:lnSpc>
            </a:pPr>
            <a:r>
              <a:rPr lang="pl-PL" sz="1200" dirty="0">
                <a:solidFill>
                  <a:srgbClr val="FFFFFF"/>
                </a:solidFill>
              </a:rPr>
              <a:t>Na </a:t>
            </a:r>
            <a:r>
              <a:rPr lang="pl-PL" sz="1200" u="sng" dirty="0">
                <a:solidFill>
                  <a:srgbClr val="FFFFFF"/>
                </a:solidFill>
              </a:rPr>
              <a:t>28 stronach</a:t>
            </a:r>
            <a:r>
              <a:rPr lang="pl-PL" sz="1200" dirty="0">
                <a:solidFill>
                  <a:srgbClr val="FFFFFF"/>
                </a:solidFill>
              </a:rPr>
              <a:t> umieścił </a:t>
            </a:r>
            <a:r>
              <a:rPr lang="pl-PL" sz="1200" u="sng" dirty="0">
                <a:solidFill>
                  <a:srgbClr val="FFFFFF"/>
                </a:solidFill>
              </a:rPr>
              <a:t>24 litery alfabetu</a:t>
            </a:r>
            <a:r>
              <a:rPr lang="pl-PL" sz="1200" dirty="0">
                <a:solidFill>
                  <a:srgbClr val="FFFFFF"/>
                </a:solidFill>
              </a:rPr>
              <a:t> </a:t>
            </a:r>
            <a:r>
              <a:rPr lang="pl-PL" sz="1200" u="sng" dirty="0">
                <a:solidFill>
                  <a:srgbClr val="FFFFFF"/>
                </a:solidFill>
              </a:rPr>
              <a:t>łacińskiego</a:t>
            </a:r>
            <a:r>
              <a:rPr lang="pl-PL" sz="1200" dirty="0">
                <a:solidFill>
                  <a:srgbClr val="FFFFFF"/>
                </a:solidFill>
              </a:rPr>
              <a:t>. </a:t>
            </a:r>
            <a:r>
              <a:rPr lang="pl-PL" sz="1200" u="sng" dirty="0">
                <a:solidFill>
                  <a:srgbClr val="FFFFFF"/>
                </a:solidFill>
              </a:rPr>
              <a:t>Książeczka ma wymiary 1 na 0,8 mm, jest wielkości ziarnka maku.</a:t>
            </a:r>
            <a:r>
              <a:rPr lang="pl-PL" sz="1200" dirty="0">
                <a:solidFill>
                  <a:srgbClr val="FFFFFF"/>
                </a:solidFill>
              </a:rPr>
              <a:t> </a:t>
            </a:r>
          </a:p>
          <a:p>
            <a:pPr>
              <a:lnSpc>
                <a:spcPct val="90000"/>
              </a:lnSpc>
            </a:pPr>
            <a:r>
              <a:rPr lang="pl-PL" sz="1200" b="1" dirty="0">
                <a:solidFill>
                  <a:srgbClr val="FFFFFF"/>
                </a:solidFill>
              </a:rPr>
              <a:t>Muzeum w Katowicach </a:t>
            </a:r>
            <a:r>
              <a:rPr lang="pl-PL" sz="1200" dirty="0">
                <a:solidFill>
                  <a:srgbClr val="FFFFFF"/>
                </a:solidFill>
              </a:rPr>
              <a:t>w</a:t>
            </a:r>
            <a:r>
              <a:rPr lang="pl-PL" sz="1200" b="1" dirty="0">
                <a:solidFill>
                  <a:srgbClr val="FFFFFF"/>
                </a:solidFill>
              </a:rPr>
              <a:t> </a:t>
            </a:r>
            <a:r>
              <a:rPr lang="pl-PL" sz="1200" dirty="0">
                <a:solidFill>
                  <a:srgbClr val="FFFFFF"/>
                </a:solidFill>
              </a:rPr>
              <a:t>dzielnicy Piotrowice przy ulicy Traktorzystów 5 ma w swoich zbiorach około </a:t>
            </a:r>
            <a:r>
              <a:rPr lang="pl-PL" sz="1200" b="1" dirty="0">
                <a:solidFill>
                  <a:srgbClr val="FFFFFF"/>
                </a:solidFill>
              </a:rPr>
              <a:t>100</a:t>
            </a:r>
            <a:r>
              <a:rPr lang="pl-PL" sz="1200" dirty="0">
                <a:solidFill>
                  <a:srgbClr val="FFFFFF"/>
                </a:solidFill>
              </a:rPr>
              <a:t> </a:t>
            </a:r>
            <a:r>
              <a:rPr lang="pl-PL" sz="1200" b="1" dirty="0">
                <a:solidFill>
                  <a:srgbClr val="FFFFFF"/>
                </a:solidFill>
              </a:rPr>
              <a:t>książeczek Zygmunta </a:t>
            </a:r>
            <a:r>
              <a:rPr lang="pl-PL" sz="1200" b="1" dirty="0" err="1">
                <a:solidFill>
                  <a:srgbClr val="FFFFFF"/>
                </a:solidFill>
              </a:rPr>
              <a:t>Szkocnego</a:t>
            </a:r>
            <a:r>
              <a:rPr lang="pl-PL" sz="1200" b="1" dirty="0">
                <a:solidFill>
                  <a:srgbClr val="FFFFFF"/>
                </a:solidFill>
              </a:rPr>
              <a:t>.</a:t>
            </a:r>
            <a:r>
              <a:rPr lang="pl-PL" sz="1200" dirty="0">
                <a:solidFill>
                  <a:srgbClr val="FFFFFF"/>
                </a:solidFill>
              </a:rPr>
              <a:t> Byłoby więcej, gdyby autor ich tak chętnie nie rozdawał. </a:t>
            </a:r>
          </a:p>
          <a:p>
            <a:pPr>
              <a:lnSpc>
                <a:spcPct val="90000"/>
              </a:lnSpc>
            </a:pPr>
            <a:r>
              <a:rPr lang="pl-PL" sz="1200" dirty="0">
                <a:solidFill>
                  <a:srgbClr val="FFFFFF"/>
                </a:solidFill>
              </a:rPr>
              <a:t>Swój życiorys dostał </a:t>
            </a:r>
            <a:r>
              <a:rPr lang="pl-PL" sz="1200" u="sng" dirty="0">
                <a:solidFill>
                  <a:srgbClr val="FFFFFF"/>
                </a:solidFill>
              </a:rPr>
              <a:t>Czesław Miłosz</a:t>
            </a:r>
            <a:r>
              <a:rPr lang="pl-PL" sz="1200" dirty="0">
                <a:solidFill>
                  <a:srgbClr val="FFFFFF"/>
                </a:solidFill>
              </a:rPr>
              <a:t>.                                                                                               </a:t>
            </a:r>
          </a:p>
          <a:p>
            <a:pPr>
              <a:lnSpc>
                <a:spcPct val="90000"/>
              </a:lnSpc>
            </a:pPr>
            <a:r>
              <a:rPr lang="pl-PL" sz="1200" dirty="0">
                <a:solidFill>
                  <a:srgbClr val="FFFFFF"/>
                </a:solidFill>
              </a:rPr>
              <a:t>Książkę - historię swojego pontyfikatu - dostał też </a:t>
            </a:r>
            <a:r>
              <a:rPr lang="pl-PL" sz="1200" u="sng" dirty="0">
                <a:solidFill>
                  <a:srgbClr val="FFFFFF"/>
                </a:solidFill>
              </a:rPr>
              <a:t>Jan Paweł II</a:t>
            </a:r>
            <a:r>
              <a:rPr lang="pl-PL" sz="1200" dirty="0">
                <a:solidFill>
                  <a:srgbClr val="FFFFFF"/>
                </a:solidFill>
              </a:rPr>
              <a:t>. </a:t>
            </a:r>
          </a:p>
          <a:p>
            <a:pPr>
              <a:lnSpc>
                <a:spcPct val="90000"/>
              </a:lnSpc>
            </a:pPr>
            <a:r>
              <a:rPr lang="pl-PL" sz="1200" dirty="0">
                <a:solidFill>
                  <a:srgbClr val="FFFFFF"/>
                </a:solidFill>
              </a:rPr>
              <a:t>Miniaturki trafiły też do Ronalda Reagana, Michaiła Gorbaczowa, królowych - </a:t>
            </a:r>
            <a:r>
              <a:rPr lang="pl-PL" sz="1200" dirty="0" err="1">
                <a:solidFill>
                  <a:srgbClr val="FFFFFF"/>
                </a:solidFill>
              </a:rPr>
              <a:t>Juliany</a:t>
            </a:r>
            <a:r>
              <a:rPr lang="pl-PL" sz="1200" dirty="0">
                <a:solidFill>
                  <a:srgbClr val="FFFFFF"/>
                </a:solidFill>
              </a:rPr>
              <a:t> i </a:t>
            </a:r>
            <a:r>
              <a:rPr lang="pl-PL" sz="1200" dirty="0" err="1">
                <a:solidFill>
                  <a:srgbClr val="FFFFFF"/>
                </a:solidFill>
              </a:rPr>
              <a:t>Beatrix</a:t>
            </a:r>
            <a:r>
              <a:rPr lang="pl-PL" sz="1200" dirty="0">
                <a:solidFill>
                  <a:srgbClr val="FFFFFF"/>
                </a:solidFill>
              </a:rPr>
              <a:t>. </a:t>
            </a:r>
            <a:br>
              <a:rPr lang="pl-PL" sz="1200" dirty="0">
                <a:solidFill>
                  <a:srgbClr val="FFFFFF"/>
                </a:solidFill>
              </a:rPr>
            </a:br>
            <a:br>
              <a:rPr lang="pl-PL" sz="1200" dirty="0">
                <a:solidFill>
                  <a:srgbClr val="FFFFFF"/>
                </a:solidFill>
              </a:rPr>
            </a:br>
            <a:r>
              <a:rPr lang="pl-PL" sz="1200" dirty="0">
                <a:solidFill>
                  <a:srgbClr val="FFFFFF"/>
                </a:solidFill>
              </a:rPr>
              <a:t>Zaś życiorys Józefa Piłsudskiego powędrował do... Marszałka. Książeczka została włożona do urny i zakopana w kopcu Piłsudskiego. </a:t>
            </a:r>
            <a:endParaRPr lang="pl-PL" sz="1200" b="1" dirty="0">
              <a:solidFill>
                <a:srgbClr val="FFFFFF"/>
              </a:solidFill>
            </a:endParaRPr>
          </a:p>
        </p:txBody>
      </p:sp>
      <p:pic>
        <p:nvPicPr>
          <p:cNvPr id="6" name="Obraz 5">
            <a:extLst>
              <a:ext uri="{FF2B5EF4-FFF2-40B4-BE49-F238E27FC236}">
                <a16:creationId xmlns:a16="http://schemas.microsoft.com/office/drawing/2014/main" id="{37F8450E-4754-45B4-BA6C-27CA1383D6B9}"/>
              </a:ext>
            </a:extLst>
          </p:cNvPr>
          <p:cNvPicPr>
            <a:picLocks noChangeAspect="1"/>
          </p:cNvPicPr>
          <p:nvPr/>
        </p:nvPicPr>
        <p:blipFill rotWithShape="1">
          <a:blip r:embed="rId2"/>
          <a:srcRect l="9021" r="8546"/>
          <a:stretch/>
        </p:blipFill>
        <p:spPr>
          <a:xfrm>
            <a:off x="4654296" y="10"/>
            <a:ext cx="7537703" cy="6857990"/>
          </a:xfrm>
          <a:prstGeom prst="rect">
            <a:avLst/>
          </a:prstGeom>
        </p:spPr>
      </p:pic>
      <p:sp>
        <p:nvSpPr>
          <p:cNvPr id="5" name="pole tekstowe 4">
            <a:extLst>
              <a:ext uri="{FF2B5EF4-FFF2-40B4-BE49-F238E27FC236}">
                <a16:creationId xmlns:a16="http://schemas.microsoft.com/office/drawing/2014/main" id="{CF28D948-D075-4095-8B1F-5EA92B5E532C}"/>
              </a:ext>
            </a:extLst>
          </p:cNvPr>
          <p:cNvSpPr txBox="1"/>
          <p:nvPr/>
        </p:nvSpPr>
        <p:spPr>
          <a:xfrm>
            <a:off x="1158488" y="6341165"/>
            <a:ext cx="3495807" cy="288453"/>
          </a:xfrm>
          <a:prstGeom prst="rect">
            <a:avLst/>
          </a:prstGeom>
          <a:solidFill>
            <a:srgbClr val="000000">
              <a:alpha val="50000"/>
            </a:srgbClr>
          </a:solidFill>
          <a:ln>
            <a:noFill/>
          </a:ln>
        </p:spPr>
        <p:txBody>
          <a:bodyPr wrap="square" rtlCol="0">
            <a:normAutofit/>
          </a:bodyPr>
          <a:lstStyle/>
          <a:p>
            <a:pPr algn="ctr">
              <a:lnSpc>
                <a:spcPct val="90000"/>
              </a:lnSpc>
              <a:spcAft>
                <a:spcPts val="600"/>
              </a:spcAft>
            </a:pPr>
            <a:r>
              <a:rPr lang="pl-PL" sz="1400" dirty="0">
                <a:solidFill>
                  <a:srgbClr val="FFFFFF"/>
                </a:solidFill>
              </a:rPr>
              <a:t>(fot. Janusz Dębowski)</a:t>
            </a:r>
          </a:p>
        </p:txBody>
      </p:sp>
    </p:spTree>
    <p:extLst>
      <p:ext uri="{BB962C8B-B14F-4D97-AF65-F5344CB8AC3E}">
        <p14:creationId xmlns:p14="http://schemas.microsoft.com/office/powerpoint/2010/main" val="3721077605"/>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27">
            <a:extLst>
              <a:ext uri="{FF2B5EF4-FFF2-40B4-BE49-F238E27FC236}">
                <a16:creationId xmlns:a16="http://schemas.microsoft.com/office/drawing/2014/main" id="{E844E128-FF69-4E9F-8327-6B504B3C5A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12191985"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ytuł 1">
            <a:extLst>
              <a:ext uri="{FF2B5EF4-FFF2-40B4-BE49-F238E27FC236}">
                <a16:creationId xmlns:a16="http://schemas.microsoft.com/office/drawing/2014/main" id="{6E5293C8-B259-4B03-A6EF-E1CB1E419487}"/>
              </a:ext>
            </a:extLst>
          </p:cNvPr>
          <p:cNvSpPr>
            <a:spLocks noGrp="1"/>
          </p:cNvSpPr>
          <p:nvPr>
            <p:ph type="title"/>
          </p:nvPr>
        </p:nvSpPr>
        <p:spPr>
          <a:xfrm>
            <a:off x="182029" y="346872"/>
            <a:ext cx="5913970" cy="867337"/>
          </a:xfrm>
        </p:spPr>
        <p:txBody>
          <a:bodyPr>
            <a:normAutofit/>
          </a:bodyPr>
          <a:lstStyle/>
          <a:p>
            <a:pPr algn="ctr"/>
            <a:r>
              <a:rPr lang="pl-PL" sz="4000" b="1" dirty="0">
                <a:solidFill>
                  <a:srgbClr val="FFFFFF"/>
                </a:solidFill>
                <a:latin typeface="Century Gothic" panose="020B0502020202020204" pitchFamily="34" charset="0"/>
              </a:rPr>
              <a:t>Domina z książek</a:t>
            </a:r>
          </a:p>
        </p:txBody>
      </p:sp>
      <p:cxnSp>
        <p:nvCxnSpPr>
          <p:cNvPr id="33" name="Straight Connector 29">
            <a:extLst>
              <a:ext uri="{FF2B5EF4-FFF2-40B4-BE49-F238E27FC236}">
                <a16:creationId xmlns:a16="http://schemas.microsoft.com/office/drawing/2014/main" id="{055CEADF-09EA-423C-8C45-F94AF44D5A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3686" y="2353592"/>
            <a:ext cx="329184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Obraz 3">
            <a:extLst>
              <a:ext uri="{FF2B5EF4-FFF2-40B4-BE49-F238E27FC236}">
                <a16:creationId xmlns:a16="http://schemas.microsoft.com/office/drawing/2014/main" id="{1453E5A3-5169-4C22-9566-F935CDD799BE}"/>
              </a:ext>
            </a:extLst>
          </p:cNvPr>
          <p:cNvPicPr>
            <a:picLocks noChangeAspect="1"/>
          </p:cNvPicPr>
          <p:nvPr/>
        </p:nvPicPr>
        <p:blipFill rotWithShape="1">
          <a:blip r:embed="rId2"/>
          <a:srcRect l="26846" r="11329"/>
          <a:stretch/>
        </p:blipFill>
        <p:spPr>
          <a:xfrm>
            <a:off x="6617111" y="344129"/>
            <a:ext cx="5392860" cy="4581826"/>
          </a:xfrm>
          <a:prstGeom prst="rect">
            <a:avLst/>
          </a:prstGeom>
        </p:spPr>
      </p:pic>
      <p:graphicFrame>
        <p:nvGraphicFramePr>
          <p:cNvPr id="5" name="Symbol zastępczy zawartości 2">
            <a:extLst>
              <a:ext uri="{FF2B5EF4-FFF2-40B4-BE49-F238E27FC236}">
                <a16:creationId xmlns:a16="http://schemas.microsoft.com/office/drawing/2014/main" id="{DBCDE472-5EBC-4033-BBCA-D2629FE715B4}"/>
              </a:ext>
            </a:extLst>
          </p:cNvPr>
          <p:cNvGraphicFramePr>
            <a:graphicFrameLocks noGrp="1"/>
          </p:cNvGraphicFramePr>
          <p:nvPr>
            <p:ph idx="1"/>
            <p:extLst>
              <p:ext uri="{D42A27DB-BD31-4B8C-83A1-F6EECF244321}">
                <p14:modId xmlns:p14="http://schemas.microsoft.com/office/powerpoint/2010/main" val="3052286944"/>
              </p:ext>
            </p:extLst>
          </p:nvPr>
        </p:nvGraphicFramePr>
        <p:xfrm>
          <a:off x="296398" y="1539551"/>
          <a:ext cx="5572045" cy="10472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pole tekstowe 5">
            <a:extLst>
              <a:ext uri="{FF2B5EF4-FFF2-40B4-BE49-F238E27FC236}">
                <a16:creationId xmlns:a16="http://schemas.microsoft.com/office/drawing/2014/main" id="{E75D4BFC-5460-47AD-A152-7FD707017ACE}"/>
              </a:ext>
            </a:extLst>
          </p:cNvPr>
          <p:cNvSpPr txBox="1"/>
          <p:nvPr/>
        </p:nvSpPr>
        <p:spPr>
          <a:xfrm>
            <a:off x="6617111" y="5447071"/>
            <a:ext cx="5392860" cy="923330"/>
          </a:xfrm>
          <a:prstGeom prst="rect">
            <a:avLst/>
          </a:prstGeom>
          <a:noFill/>
        </p:spPr>
        <p:txBody>
          <a:bodyPr wrap="square" rtlCol="0">
            <a:spAutoFit/>
          </a:bodyPr>
          <a:lstStyle/>
          <a:p>
            <a:r>
              <a:rPr lang="pl-PL" b="1" dirty="0"/>
              <a:t>Biblioteka Publiczna w Seattle (USA) w głównym budynku swojej placówki ustawiła domino składające się z 2131 książek</a:t>
            </a:r>
            <a:r>
              <a:rPr lang="pl-PL" b="1" dirty="0">
                <a:latin typeface="+mj-lt"/>
              </a:rPr>
              <a:t>.</a:t>
            </a:r>
          </a:p>
        </p:txBody>
      </p:sp>
      <p:sp>
        <p:nvSpPr>
          <p:cNvPr id="8" name="pole tekstowe 7">
            <a:extLst>
              <a:ext uri="{FF2B5EF4-FFF2-40B4-BE49-F238E27FC236}">
                <a16:creationId xmlns:a16="http://schemas.microsoft.com/office/drawing/2014/main" id="{614938BD-C7D7-4AEA-9D31-69B81E9D09D8}"/>
              </a:ext>
            </a:extLst>
          </p:cNvPr>
          <p:cNvSpPr txBox="1"/>
          <p:nvPr/>
        </p:nvSpPr>
        <p:spPr>
          <a:xfrm>
            <a:off x="11155153" y="4993085"/>
            <a:ext cx="940787" cy="276999"/>
          </a:xfrm>
          <a:prstGeom prst="rect">
            <a:avLst/>
          </a:prstGeom>
          <a:noFill/>
        </p:spPr>
        <p:txBody>
          <a:bodyPr wrap="square" rtlCol="0">
            <a:spAutoFit/>
          </a:bodyPr>
          <a:lstStyle/>
          <a:p>
            <a:r>
              <a:rPr lang="pl-PL" sz="1200" dirty="0"/>
              <a:t>Foto: Onet</a:t>
            </a:r>
          </a:p>
        </p:txBody>
      </p:sp>
      <p:pic>
        <p:nvPicPr>
          <p:cNvPr id="9" name="Obraz 8">
            <a:extLst>
              <a:ext uri="{FF2B5EF4-FFF2-40B4-BE49-F238E27FC236}">
                <a16:creationId xmlns:a16="http://schemas.microsoft.com/office/drawing/2014/main" id="{A5273B37-A8B0-4AEA-ABD7-CE6BB5B9D230}"/>
              </a:ext>
            </a:extLst>
          </p:cNvPr>
          <p:cNvPicPr>
            <a:picLocks noChangeAspect="1"/>
          </p:cNvPicPr>
          <p:nvPr/>
        </p:nvPicPr>
        <p:blipFill>
          <a:blip r:embed="rId8"/>
          <a:stretch>
            <a:fillRect/>
          </a:stretch>
        </p:blipFill>
        <p:spPr>
          <a:xfrm>
            <a:off x="296399" y="2894537"/>
            <a:ext cx="5572046" cy="3383531"/>
          </a:xfrm>
          <a:prstGeom prst="rect">
            <a:avLst/>
          </a:prstGeom>
        </p:spPr>
      </p:pic>
      <p:sp>
        <p:nvSpPr>
          <p:cNvPr id="11" name="pole tekstowe 10">
            <a:extLst>
              <a:ext uri="{FF2B5EF4-FFF2-40B4-BE49-F238E27FC236}">
                <a16:creationId xmlns:a16="http://schemas.microsoft.com/office/drawing/2014/main" id="{DDCAF16F-5E63-4F36-BE20-2DB73C6F566C}"/>
              </a:ext>
            </a:extLst>
          </p:cNvPr>
          <p:cNvSpPr txBox="1"/>
          <p:nvPr/>
        </p:nvSpPr>
        <p:spPr>
          <a:xfrm>
            <a:off x="296399" y="6278068"/>
            <a:ext cx="2876557" cy="307777"/>
          </a:xfrm>
          <a:prstGeom prst="rect">
            <a:avLst/>
          </a:prstGeom>
          <a:noFill/>
        </p:spPr>
        <p:txBody>
          <a:bodyPr wrap="none" rtlCol="0">
            <a:spAutoFit/>
          </a:bodyPr>
          <a:lstStyle/>
          <a:p>
            <a:r>
              <a:rPr lang="pl-PL" sz="1400" dirty="0"/>
              <a:t>Fot. Anna Suszko / Materiały prasowe</a:t>
            </a:r>
          </a:p>
        </p:txBody>
      </p:sp>
    </p:spTree>
    <p:extLst>
      <p:ext uri="{BB962C8B-B14F-4D97-AF65-F5344CB8AC3E}">
        <p14:creationId xmlns:p14="http://schemas.microsoft.com/office/powerpoint/2010/main" val="3418808701"/>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844E128-FF69-4E9F-8327-6B504B3C5A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12191985" cy="68580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ytuł 1">
            <a:extLst>
              <a:ext uri="{FF2B5EF4-FFF2-40B4-BE49-F238E27FC236}">
                <a16:creationId xmlns:a16="http://schemas.microsoft.com/office/drawing/2014/main" id="{166E5180-7FD7-4B05-8905-7395CB89CF46}"/>
              </a:ext>
            </a:extLst>
          </p:cNvPr>
          <p:cNvSpPr>
            <a:spLocks noGrp="1"/>
          </p:cNvSpPr>
          <p:nvPr>
            <p:ph type="title"/>
          </p:nvPr>
        </p:nvSpPr>
        <p:spPr>
          <a:xfrm>
            <a:off x="643467" y="516835"/>
            <a:ext cx="2994815" cy="1666501"/>
          </a:xfrm>
        </p:spPr>
        <p:txBody>
          <a:bodyPr>
            <a:normAutofit/>
          </a:bodyPr>
          <a:lstStyle/>
          <a:p>
            <a:r>
              <a:rPr lang="pl-PL" sz="4000" b="1" dirty="0">
                <a:solidFill>
                  <a:schemeClr val="tx1"/>
                </a:solidFill>
              </a:rPr>
              <a:t>Budowle </a:t>
            </a:r>
            <a:br>
              <a:rPr lang="pl-PL" sz="4000" b="1" dirty="0">
                <a:solidFill>
                  <a:schemeClr val="tx1"/>
                </a:solidFill>
              </a:rPr>
            </a:br>
            <a:r>
              <a:rPr lang="pl-PL" sz="4000" b="1" dirty="0">
                <a:solidFill>
                  <a:schemeClr val="tx1"/>
                </a:solidFill>
              </a:rPr>
              <a:t>z książek</a:t>
            </a:r>
          </a:p>
        </p:txBody>
      </p:sp>
      <p:cxnSp>
        <p:nvCxnSpPr>
          <p:cNvPr id="21" name="Straight Connector 20">
            <a:extLst>
              <a:ext uri="{FF2B5EF4-FFF2-40B4-BE49-F238E27FC236}">
                <a16:creationId xmlns:a16="http://schemas.microsoft.com/office/drawing/2014/main" id="{055CEADF-09EA-423C-8C45-F94AF44D5A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3686" y="2353592"/>
            <a:ext cx="283464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Symbol zastępczy zawartości 2">
            <a:extLst>
              <a:ext uri="{FF2B5EF4-FFF2-40B4-BE49-F238E27FC236}">
                <a16:creationId xmlns:a16="http://schemas.microsoft.com/office/drawing/2014/main" id="{2BB8AEE3-F95A-41D8-846A-46DF48B116BD}"/>
              </a:ext>
            </a:extLst>
          </p:cNvPr>
          <p:cNvSpPr>
            <a:spLocks noGrp="1"/>
          </p:cNvSpPr>
          <p:nvPr>
            <p:ph idx="1"/>
          </p:nvPr>
        </p:nvSpPr>
        <p:spPr>
          <a:xfrm>
            <a:off x="723686" y="2546225"/>
            <a:ext cx="3017889" cy="2231048"/>
          </a:xfrm>
        </p:spPr>
        <p:txBody>
          <a:bodyPr>
            <a:normAutofit/>
          </a:bodyPr>
          <a:lstStyle/>
          <a:p>
            <a:r>
              <a:rPr lang="pl-PL" sz="1800" b="1" dirty="0">
                <a:solidFill>
                  <a:schemeClr val="tx1"/>
                </a:solidFill>
              </a:rPr>
              <a:t>Książki służą nie tylko do czytania. </a:t>
            </a:r>
          </a:p>
          <a:p>
            <a:r>
              <a:rPr lang="pl-PL" sz="1800" b="1" dirty="0">
                <a:solidFill>
                  <a:schemeClr val="tx1"/>
                </a:solidFill>
              </a:rPr>
              <a:t>Można je, np. podłożyć pod kiwający się stół lub …. </a:t>
            </a:r>
          </a:p>
          <a:p>
            <a:r>
              <a:rPr lang="pl-PL" sz="1800" b="1" dirty="0">
                <a:solidFill>
                  <a:schemeClr val="tx1"/>
                </a:solidFill>
              </a:rPr>
              <a:t>Zresztą sami zobaczcie!</a:t>
            </a:r>
          </a:p>
        </p:txBody>
      </p:sp>
      <p:pic>
        <p:nvPicPr>
          <p:cNvPr id="6" name="Obraz 5">
            <a:extLst>
              <a:ext uri="{FF2B5EF4-FFF2-40B4-BE49-F238E27FC236}">
                <a16:creationId xmlns:a16="http://schemas.microsoft.com/office/drawing/2014/main" id="{D8732E0A-1099-496A-AA67-E9F3855E27EB}"/>
              </a:ext>
            </a:extLst>
          </p:cNvPr>
          <p:cNvPicPr>
            <a:picLocks noChangeAspect="1"/>
          </p:cNvPicPr>
          <p:nvPr/>
        </p:nvPicPr>
        <p:blipFill rotWithShape="1">
          <a:blip r:embed="rId2"/>
          <a:srcRect t="16394" r="2" b="19963"/>
          <a:stretch/>
        </p:blipFill>
        <p:spPr>
          <a:xfrm>
            <a:off x="4059920" y="1"/>
            <a:ext cx="4016408" cy="3401058"/>
          </a:xfrm>
          <a:prstGeom prst="rect">
            <a:avLst/>
          </a:prstGeom>
        </p:spPr>
      </p:pic>
      <p:pic>
        <p:nvPicPr>
          <p:cNvPr id="8" name="Obraz 7">
            <a:extLst>
              <a:ext uri="{FF2B5EF4-FFF2-40B4-BE49-F238E27FC236}">
                <a16:creationId xmlns:a16="http://schemas.microsoft.com/office/drawing/2014/main" id="{C29AF483-7D95-4B0A-83E2-8D1728E4BD5B}"/>
              </a:ext>
            </a:extLst>
          </p:cNvPr>
          <p:cNvPicPr>
            <a:picLocks noChangeAspect="1"/>
          </p:cNvPicPr>
          <p:nvPr/>
        </p:nvPicPr>
        <p:blipFill rotWithShape="1">
          <a:blip r:embed="rId3"/>
          <a:srcRect l="3376" r="17380" b="-4"/>
          <a:stretch/>
        </p:blipFill>
        <p:spPr>
          <a:xfrm>
            <a:off x="8175592" y="-1"/>
            <a:ext cx="4016408" cy="3383280"/>
          </a:xfrm>
          <a:prstGeom prst="rect">
            <a:avLst/>
          </a:prstGeom>
        </p:spPr>
      </p:pic>
      <p:pic>
        <p:nvPicPr>
          <p:cNvPr id="4" name="Obraz 3">
            <a:extLst>
              <a:ext uri="{FF2B5EF4-FFF2-40B4-BE49-F238E27FC236}">
                <a16:creationId xmlns:a16="http://schemas.microsoft.com/office/drawing/2014/main" id="{AC0E9D41-0D0E-4F04-A2A0-95428F3B066D}"/>
              </a:ext>
            </a:extLst>
          </p:cNvPr>
          <p:cNvPicPr>
            <a:picLocks noChangeAspect="1"/>
          </p:cNvPicPr>
          <p:nvPr/>
        </p:nvPicPr>
        <p:blipFill rotWithShape="1">
          <a:blip r:embed="rId4"/>
          <a:srcRect t="12799" r="3" b="3075"/>
          <a:stretch/>
        </p:blipFill>
        <p:spPr>
          <a:xfrm>
            <a:off x="4059924" y="3474720"/>
            <a:ext cx="4021571" cy="3383280"/>
          </a:xfrm>
          <a:prstGeom prst="rect">
            <a:avLst/>
          </a:prstGeom>
        </p:spPr>
      </p:pic>
      <p:pic>
        <p:nvPicPr>
          <p:cNvPr id="7" name="Obraz 6">
            <a:extLst>
              <a:ext uri="{FF2B5EF4-FFF2-40B4-BE49-F238E27FC236}">
                <a16:creationId xmlns:a16="http://schemas.microsoft.com/office/drawing/2014/main" id="{8EB28807-1EF5-4294-BB2A-171065FFC596}"/>
              </a:ext>
            </a:extLst>
          </p:cNvPr>
          <p:cNvPicPr>
            <a:picLocks noChangeAspect="1"/>
          </p:cNvPicPr>
          <p:nvPr/>
        </p:nvPicPr>
        <p:blipFill rotWithShape="1">
          <a:blip r:embed="rId5"/>
          <a:srcRect t="34566" r="3" b="4533"/>
          <a:stretch/>
        </p:blipFill>
        <p:spPr>
          <a:xfrm>
            <a:off x="8170428" y="3474720"/>
            <a:ext cx="4021571" cy="3383280"/>
          </a:xfrm>
          <a:prstGeom prst="rect">
            <a:avLst/>
          </a:prstGeom>
        </p:spPr>
      </p:pic>
    </p:spTree>
    <p:extLst>
      <p:ext uri="{BB962C8B-B14F-4D97-AF65-F5344CB8AC3E}">
        <p14:creationId xmlns:p14="http://schemas.microsoft.com/office/powerpoint/2010/main" val="968210410"/>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8DD82D3-D002-45B0-B16A-82B3DA4EF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4DA337DC-627B-47FF-AC39-D00651644A15}"/>
              </a:ext>
            </a:extLst>
          </p:cNvPr>
          <p:cNvSpPr>
            <a:spLocks noGrp="1"/>
          </p:cNvSpPr>
          <p:nvPr>
            <p:ph type="title"/>
          </p:nvPr>
        </p:nvSpPr>
        <p:spPr>
          <a:xfrm>
            <a:off x="949047" y="643466"/>
            <a:ext cx="2771273" cy="5470463"/>
          </a:xfrm>
        </p:spPr>
        <p:txBody>
          <a:bodyPr anchor="ctr">
            <a:normAutofit/>
          </a:bodyPr>
          <a:lstStyle/>
          <a:p>
            <a:pPr algn="ctr"/>
            <a:r>
              <a:rPr lang="pl-PL" sz="3600" b="1" dirty="0"/>
              <a:t>Dziękuję </a:t>
            </a:r>
            <a:br>
              <a:rPr lang="pl-PL" sz="3600" b="1" dirty="0"/>
            </a:br>
            <a:r>
              <a:rPr lang="pl-PL" sz="3600" b="1" dirty="0"/>
              <a:t>za obejrzenie prezentacji.</a:t>
            </a:r>
          </a:p>
        </p:txBody>
      </p:sp>
      <p:cxnSp>
        <p:nvCxnSpPr>
          <p:cNvPr id="10" name="Straight Connector 9">
            <a:extLst>
              <a:ext uri="{FF2B5EF4-FFF2-40B4-BE49-F238E27FC236}">
                <a16:creationId xmlns:a16="http://schemas.microsoft.com/office/drawing/2014/main" id="{9F09C252-16FE-4557-AD6D-BB5CA77349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42053" y="1778497"/>
            <a:ext cx="0" cy="3200400"/>
          </a:xfrm>
          <a:prstGeom prst="line">
            <a:avLst/>
          </a:prstGeom>
          <a:ln w="19050">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3" name="Symbol zastępczy zawartości 2">
            <a:extLst>
              <a:ext uri="{FF2B5EF4-FFF2-40B4-BE49-F238E27FC236}">
                <a16:creationId xmlns:a16="http://schemas.microsoft.com/office/drawing/2014/main" id="{18E056F4-61BD-4DAB-A797-B917F0449DC2}"/>
              </a:ext>
            </a:extLst>
          </p:cNvPr>
          <p:cNvSpPr>
            <a:spLocks noGrp="1"/>
          </p:cNvSpPr>
          <p:nvPr>
            <p:ph idx="1"/>
          </p:nvPr>
        </p:nvSpPr>
        <p:spPr>
          <a:xfrm>
            <a:off x="4428565" y="643466"/>
            <a:ext cx="7066747" cy="5470462"/>
          </a:xfrm>
        </p:spPr>
        <p:txBody>
          <a:bodyPr anchor="ctr">
            <a:normAutofit/>
          </a:bodyPr>
          <a:lstStyle/>
          <a:p>
            <a:r>
              <a:rPr lang="pl-PL" b="1" dirty="0"/>
              <a:t>Mam nadzieję, że się podobało. </a:t>
            </a:r>
          </a:p>
          <a:p>
            <a:r>
              <a:rPr lang="pl-PL" b="1" dirty="0"/>
              <a:t>Pozdrawiam – Wasza Pani Bibliotekarka – E. Piekarz</a:t>
            </a:r>
          </a:p>
        </p:txBody>
      </p:sp>
      <p:pic>
        <p:nvPicPr>
          <p:cNvPr id="5" name="Obraz 4">
            <a:extLst>
              <a:ext uri="{FF2B5EF4-FFF2-40B4-BE49-F238E27FC236}">
                <a16:creationId xmlns:a16="http://schemas.microsoft.com/office/drawing/2014/main" id="{A8DE831B-6C05-4354-8369-820467ECA6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8961" y="1778497"/>
            <a:ext cx="1419836" cy="1286436"/>
          </a:xfrm>
          <a:prstGeom prst="rect">
            <a:avLst/>
          </a:prstGeom>
        </p:spPr>
      </p:pic>
      <p:pic>
        <p:nvPicPr>
          <p:cNvPr id="11" name="Obraz 10" descr="Obraz zawierający rysunek&#10;&#10;Opis wygenerowany automatycznie">
            <a:extLst>
              <a:ext uri="{FF2B5EF4-FFF2-40B4-BE49-F238E27FC236}">
                <a16:creationId xmlns:a16="http://schemas.microsoft.com/office/drawing/2014/main" id="{26EB3778-8BCB-42FB-8B6F-E620BBD7CB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2944" y="4271910"/>
            <a:ext cx="1413974" cy="1413974"/>
          </a:xfrm>
          <a:prstGeom prst="rect">
            <a:avLst/>
          </a:prstGeom>
        </p:spPr>
      </p:pic>
    </p:spTree>
    <p:extLst>
      <p:ext uri="{BB962C8B-B14F-4D97-AF65-F5344CB8AC3E}">
        <p14:creationId xmlns:p14="http://schemas.microsoft.com/office/powerpoint/2010/main" val="2599725454"/>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1"/>
            <a:ext cx="4648593"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ytuł 1">
            <a:extLst>
              <a:ext uri="{FF2B5EF4-FFF2-40B4-BE49-F238E27FC236}">
                <a16:creationId xmlns:a16="http://schemas.microsoft.com/office/drawing/2014/main" id="{5E2493DA-6C00-4E84-8BBE-6FBFF8D8B1BA}"/>
              </a:ext>
            </a:extLst>
          </p:cNvPr>
          <p:cNvSpPr>
            <a:spLocks noGrp="1"/>
          </p:cNvSpPr>
          <p:nvPr>
            <p:ph type="title"/>
          </p:nvPr>
        </p:nvSpPr>
        <p:spPr>
          <a:xfrm>
            <a:off x="492369" y="605896"/>
            <a:ext cx="3642309" cy="5646208"/>
          </a:xfrm>
        </p:spPr>
        <p:txBody>
          <a:bodyPr anchor="ctr">
            <a:normAutofit/>
          </a:bodyPr>
          <a:lstStyle/>
          <a:p>
            <a:pPr algn="ctr"/>
            <a:r>
              <a:rPr lang="pl-PL" sz="4400" b="1" dirty="0">
                <a:solidFill>
                  <a:srgbClr val="FFFFFF"/>
                </a:solidFill>
              </a:rPr>
              <a:t>Najgrubsza książka świata</a:t>
            </a:r>
            <a:r>
              <a:rPr lang="pl-PL" sz="4400" dirty="0">
                <a:solidFill>
                  <a:srgbClr val="FFFFFF"/>
                </a:solidFill>
              </a:rPr>
              <a:t>-                   </a:t>
            </a:r>
            <a:r>
              <a:rPr lang="pl-PL" sz="4400" u="sng" dirty="0">
                <a:solidFill>
                  <a:srgbClr val="FFFFFF"/>
                </a:solidFill>
              </a:rPr>
              <a:t>dostępna</a:t>
            </a:r>
            <a:r>
              <a:rPr lang="pl-PL" sz="4400" dirty="0">
                <a:solidFill>
                  <a:srgbClr val="FFFFFF"/>
                </a:solidFill>
              </a:rPr>
              <a:t> wyłącznie        </a:t>
            </a:r>
            <a:r>
              <a:rPr lang="pl-PL" sz="4400" u="sng" dirty="0">
                <a:solidFill>
                  <a:srgbClr val="FFFFFF"/>
                </a:solidFill>
              </a:rPr>
              <a:t>na zamówienie</a:t>
            </a:r>
            <a:r>
              <a:rPr lang="pl-PL" sz="4400" dirty="0">
                <a:solidFill>
                  <a:srgbClr val="FFFFFF"/>
                </a:solidFill>
              </a:rPr>
              <a:t> </a:t>
            </a:r>
          </a:p>
        </p:txBody>
      </p:sp>
      <p:sp>
        <p:nvSpPr>
          <p:cNvPr id="3" name="Symbol zastępczy zawartości 2">
            <a:extLst>
              <a:ext uri="{FF2B5EF4-FFF2-40B4-BE49-F238E27FC236}">
                <a16:creationId xmlns:a16="http://schemas.microsoft.com/office/drawing/2014/main" id="{D954EC73-90E5-4C1F-80A7-E143DB7B5A56}"/>
              </a:ext>
            </a:extLst>
          </p:cNvPr>
          <p:cNvSpPr>
            <a:spLocks noGrp="1"/>
          </p:cNvSpPr>
          <p:nvPr>
            <p:ph idx="1"/>
          </p:nvPr>
        </p:nvSpPr>
        <p:spPr>
          <a:xfrm>
            <a:off x="5231958" y="719090"/>
            <a:ext cx="6601976" cy="5533013"/>
          </a:xfrm>
        </p:spPr>
        <p:txBody>
          <a:bodyPr anchor="ctr">
            <a:normAutofit/>
          </a:bodyPr>
          <a:lstStyle/>
          <a:p>
            <a:r>
              <a:rPr lang="pl-PL" dirty="0"/>
              <a:t>„Das </a:t>
            </a:r>
            <a:r>
              <a:rPr lang="pl-PL" dirty="0" err="1"/>
              <a:t>dickste</a:t>
            </a:r>
            <a:r>
              <a:rPr lang="pl-PL" dirty="0"/>
              <a:t> Buch des </a:t>
            </a:r>
            <a:r>
              <a:rPr lang="pl-PL" dirty="0" err="1"/>
              <a:t>Universums</a:t>
            </a:r>
            <a:r>
              <a:rPr lang="pl-PL" dirty="0"/>
              <a:t>” -                            </a:t>
            </a:r>
            <a:r>
              <a:rPr lang="pl-PL" b="1" dirty="0"/>
              <a:t>„Najgrubsza książka wszechświata”.</a:t>
            </a:r>
            <a:r>
              <a:rPr lang="pl-PL" dirty="0"/>
              <a:t> </a:t>
            </a:r>
          </a:p>
          <a:p>
            <a:r>
              <a:rPr lang="pl-PL" dirty="0"/>
              <a:t>Dzieło mierzy sobie </a:t>
            </a:r>
            <a:r>
              <a:rPr lang="pl-PL" b="1" dirty="0"/>
              <a:t>408 cm</a:t>
            </a:r>
            <a:r>
              <a:rPr lang="pl-PL" dirty="0"/>
              <a:t> grubości,                                 liczy </a:t>
            </a:r>
            <a:r>
              <a:rPr lang="pl-PL" b="1" dirty="0"/>
              <a:t>50 560 stron</a:t>
            </a:r>
            <a:r>
              <a:rPr lang="pl-PL" dirty="0"/>
              <a:t> i waży </a:t>
            </a:r>
            <a:r>
              <a:rPr lang="pl-PL" b="1" dirty="0"/>
              <a:t>220 kg.</a:t>
            </a:r>
            <a:r>
              <a:rPr lang="pl-PL" dirty="0"/>
              <a:t>                                Pierwszy zaprezentowano ją publicznie na Targach Książki we Frankfurcie, w październiku 2010 roku.            W książce znaleźć można prace ponad 40 000 dzieci (rysunki i teksty), nadesłane na konkurs związany                z bezpieczeństwem najmłodszych na drogach.</a:t>
            </a:r>
          </a:p>
          <a:p>
            <a:endParaRPr lang="pl-PL" dirty="0"/>
          </a:p>
        </p:txBody>
      </p:sp>
      <p:sp>
        <p:nvSpPr>
          <p:cNvPr id="16" name="Rectangle 11">
            <a:extLst>
              <a:ext uri="{FF2B5EF4-FFF2-40B4-BE49-F238E27FC236}">
                <a16:creationId xmlns:a16="http://schemas.microsoft.com/office/drawing/2014/main" id="{FCAEED9E-BB91-43A0-911B-1ACD8803E3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Obraz 5" descr="Obraz zawierający komputer, zegar&#10;&#10;Opis wygenerowany automatycznie">
            <a:extLst>
              <a:ext uri="{FF2B5EF4-FFF2-40B4-BE49-F238E27FC236}">
                <a16:creationId xmlns:a16="http://schemas.microsoft.com/office/drawing/2014/main" id="{536B5623-6127-4823-9334-57FB9F5D9A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52859" y="1323492"/>
            <a:ext cx="1773669" cy="1773669"/>
          </a:xfrm>
          <a:prstGeom prst="rect">
            <a:avLst/>
          </a:prstGeom>
        </p:spPr>
      </p:pic>
    </p:spTree>
    <p:extLst>
      <p:ext uri="{BB962C8B-B14F-4D97-AF65-F5344CB8AC3E}">
        <p14:creationId xmlns:p14="http://schemas.microsoft.com/office/powerpoint/2010/main" val="33722325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E844E128-FF69-4E9F-8327-6B504B3C5A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85"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ytuł 1">
            <a:extLst>
              <a:ext uri="{FF2B5EF4-FFF2-40B4-BE49-F238E27FC236}">
                <a16:creationId xmlns:a16="http://schemas.microsoft.com/office/drawing/2014/main" id="{518418B8-F993-46AC-8E28-E6C72291D3EC}"/>
              </a:ext>
            </a:extLst>
          </p:cNvPr>
          <p:cNvSpPr>
            <a:spLocks noGrp="1"/>
          </p:cNvSpPr>
          <p:nvPr>
            <p:ph type="title"/>
          </p:nvPr>
        </p:nvSpPr>
        <p:spPr>
          <a:xfrm>
            <a:off x="5116783" y="516835"/>
            <a:ext cx="5977937" cy="1666501"/>
          </a:xfrm>
        </p:spPr>
        <p:txBody>
          <a:bodyPr>
            <a:normAutofit/>
          </a:bodyPr>
          <a:lstStyle/>
          <a:p>
            <a:r>
              <a:rPr lang="pl-PL" sz="4000" b="1" dirty="0">
                <a:solidFill>
                  <a:srgbClr val="FFFFFF"/>
                </a:solidFill>
                <a:latin typeface="Agency FB" panose="020B0503020202020204" pitchFamily="34" charset="0"/>
              </a:rPr>
              <a:t>Najgrubsza książka                                    dostępna w regularnej dystrybucji </a:t>
            </a:r>
          </a:p>
        </p:txBody>
      </p:sp>
      <p:pic>
        <p:nvPicPr>
          <p:cNvPr id="14" name="Obraz 13">
            <a:extLst>
              <a:ext uri="{FF2B5EF4-FFF2-40B4-BE49-F238E27FC236}">
                <a16:creationId xmlns:a16="http://schemas.microsoft.com/office/drawing/2014/main" id="{69DC0B3B-9033-4253-AC43-C176106A6148}"/>
              </a:ext>
            </a:extLst>
          </p:cNvPr>
          <p:cNvPicPr>
            <a:picLocks noChangeAspect="1"/>
          </p:cNvPicPr>
          <p:nvPr/>
        </p:nvPicPr>
        <p:blipFill rotWithShape="1">
          <a:blip r:embed="rId2"/>
          <a:srcRect l="2644" r="8980" b="3"/>
          <a:stretch/>
        </p:blipFill>
        <p:spPr>
          <a:xfrm>
            <a:off x="20" y="10"/>
            <a:ext cx="4580077" cy="6857990"/>
          </a:xfrm>
          <a:prstGeom prst="rect">
            <a:avLst/>
          </a:prstGeom>
        </p:spPr>
      </p:pic>
      <p:cxnSp>
        <p:nvCxnSpPr>
          <p:cNvPr id="37" name="Straight Connector 36">
            <a:extLst>
              <a:ext uri="{FF2B5EF4-FFF2-40B4-BE49-F238E27FC236}">
                <a16:creationId xmlns:a16="http://schemas.microsoft.com/office/drawing/2014/main" id="{055CEADF-09EA-423C-8C45-F94AF44D5A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00864" y="2353592"/>
            <a:ext cx="56692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Symbol zastępczy zawartości 2">
            <a:extLst>
              <a:ext uri="{FF2B5EF4-FFF2-40B4-BE49-F238E27FC236}">
                <a16:creationId xmlns:a16="http://schemas.microsoft.com/office/drawing/2014/main" id="{B0B69807-8E15-4C70-82C4-9209778DBC4B}"/>
              </a:ext>
            </a:extLst>
          </p:cNvPr>
          <p:cNvSpPr>
            <a:spLocks noGrp="1"/>
          </p:cNvSpPr>
          <p:nvPr>
            <p:ph idx="1"/>
          </p:nvPr>
        </p:nvSpPr>
        <p:spPr>
          <a:xfrm>
            <a:off x="5116784" y="2546224"/>
            <a:ext cx="5977938" cy="3794932"/>
          </a:xfrm>
        </p:spPr>
        <p:txBody>
          <a:bodyPr>
            <a:noAutofit/>
          </a:bodyPr>
          <a:lstStyle/>
          <a:p>
            <a:r>
              <a:rPr lang="pl-PL" dirty="0">
                <a:solidFill>
                  <a:srgbClr val="FFFFFF"/>
                </a:solidFill>
              </a:rPr>
              <a:t>Zbiór wszystkich przygód panny </a:t>
            </a:r>
            <a:r>
              <a:rPr lang="pl-PL" u="sng" dirty="0" err="1">
                <a:solidFill>
                  <a:srgbClr val="FFFFFF"/>
                </a:solidFill>
              </a:rPr>
              <a:t>Marple</a:t>
            </a:r>
            <a:r>
              <a:rPr lang="pl-PL" u="sng" dirty="0">
                <a:solidFill>
                  <a:srgbClr val="FFFFFF"/>
                </a:solidFill>
              </a:rPr>
              <a:t> </a:t>
            </a:r>
            <a:r>
              <a:rPr lang="pl-PL" dirty="0">
                <a:solidFill>
                  <a:srgbClr val="FFFFFF"/>
                </a:solidFill>
              </a:rPr>
              <a:t>(12 powieści i 20 opowiadań), opublikowany w maju 2009 roku przez Harper Collins. Książka ma </a:t>
            </a:r>
            <a:r>
              <a:rPr lang="pl-PL" b="1" dirty="0">
                <a:solidFill>
                  <a:srgbClr val="FFFFFF"/>
                </a:solidFill>
              </a:rPr>
              <a:t>32,2 cm grubości, 4032 strony </a:t>
            </a:r>
            <a:r>
              <a:rPr lang="pl-PL" dirty="0">
                <a:solidFill>
                  <a:srgbClr val="FFFFFF"/>
                </a:solidFill>
              </a:rPr>
              <a:t>i waży ponad </a:t>
            </a:r>
            <a:r>
              <a:rPr lang="pl-PL" b="1" dirty="0">
                <a:solidFill>
                  <a:srgbClr val="FFFFFF"/>
                </a:solidFill>
              </a:rPr>
              <a:t>8 kg. Wyliczono, że w zbiorze tym popełniono 68 zbrodni, pojawia się 68 sekretów i kłamstw, 22 fałszywe oskarżenia; 59 zmyłek i 21 romansów.</a:t>
            </a:r>
            <a:r>
              <a:rPr lang="pl-PL" dirty="0">
                <a:solidFill>
                  <a:srgbClr val="FFFFFF"/>
                </a:solidFill>
              </a:rPr>
              <a:t> </a:t>
            </a:r>
          </a:p>
          <a:p>
            <a:r>
              <a:rPr lang="pl-PL" dirty="0">
                <a:solidFill>
                  <a:srgbClr val="FFFFFF"/>
                </a:solidFill>
              </a:rPr>
              <a:t>Wydano ją w nakładzie 500 egzemplarzy.</a:t>
            </a:r>
          </a:p>
        </p:txBody>
      </p:sp>
      <p:pic>
        <p:nvPicPr>
          <p:cNvPr id="5" name="Obraz 4">
            <a:extLst>
              <a:ext uri="{FF2B5EF4-FFF2-40B4-BE49-F238E27FC236}">
                <a16:creationId xmlns:a16="http://schemas.microsoft.com/office/drawing/2014/main" id="{1EA3071F-8361-4954-B2C9-648CFBEE53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164866">
            <a:off x="8324673" y="22791"/>
            <a:ext cx="1763618" cy="1763618"/>
          </a:xfrm>
          <a:prstGeom prst="rect">
            <a:avLst/>
          </a:prstGeom>
        </p:spPr>
      </p:pic>
      <p:pic>
        <p:nvPicPr>
          <p:cNvPr id="7" name="Obraz 6">
            <a:extLst>
              <a:ext uri="{FF2B5EF4-FFF2-40B4-BE49-F238E27FC236}">
                <a16:creationId xmlns:a16="http://schemas.microsoft.com/office/drawing/2014/main" id="{CF864232-0C84-4590-B2DD-30303016BF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605498">
            <a:off x="9789615" y="538831"/>
            <a:ext cx="1083298" cy="1083298"/>
          </a:xfrm>
          <a:prstGeom prst="rect">
            <a:avLst/>
          </a:prstGeom>
        </p:spPr>
      </p:pic>
    </p:spTree>
    <p:extLst>
      <p:ext uri="{BB962C8B-B14F-4D97-AF65-F5344CB8AC3E}">
        <p14:creationId xmlns:p14="http://schemas.microsoft.com/office/powerpoint/2010/main" val="1807351902"/>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sp>
        <p:nvSpPr>
          <p:cNvPr id="81" name="Rectangle 80">
            <a:extLst>
              <a:ext uri="{FF2B5EF4-FFF2-40B4-BE49-F238E27FC236}">
                <a16:creationId xmlns:a16="http://schemas.microsoft.com/office/drawing/2014/main" id="{E844E128-FF69-4E9F-8327-6B504B3C5A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8" y="0"/>
            <a:ext cx="12191985" cy="68580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ytuł 1">
            <a:extLst>
              <a:ext uri="{FF2B5EF4-FFF2-40B4-BE49-F238E27FC236}">
                <a16:creationId xmlns:a16="http://schemas.microsoft.com/office/drawing/2014/main" id="{990BD08D-BF6E-4BD2-848B-43218B20278B}"/>
              </a:ext>
            </a:extLst>
          </p:cNvPr>
          <p:cNvSpPr>
            <a:spLocks noGrp="1"/>
          </p:cNvSpPr>
          <p:nvPr>
            <p:ph type="title"/>
          </p:nvPr>
        </p:nvSpPr>
        <p:spPr>
          <a:xfrm>
            <a:off x="5116783" y="516835"/>
            <a:ext cx="5977937" cy="1666501"/>
          </a:xfrm>
        </p:spPr>
        <p:txBody>
          <a:bodyPr>
            <a:normAutofit/>
          </a:bodyPr>
          <a:lstStyle/>
          <a:p>
            <a:r>
              <a:rPr lang="pl-PL" sz="4800" b="1" dirty="0">
                <a:solidFill>
                  <a:schemeClr val="tx1"/>
                </a:solidFill>
                <a:latin typeface="Agency FB" panose="020B0503020202020204" pitchFamily="34" charset="0"/>
              </a:rPr>
              <a:t>Największa książka </a:t>
            </a:r>
            <a:br>
              <a:rPr lang="pl-PL" sz="4800" b="1" dirty="0">
                <a:solidFill>
                  <a:schemeClr val="tx1"/>
                </a:solidFill>
                <a:latin typeface="Agency FB" panose="020B0503020202020204" pitchFamily="34" charset="0"/>
              </a:rPr>
            </a:br>
            <a:r>
              <a:rPr lang="pl-PL" sz="4800" b="1" dirty="0">
                <a:solidFill>
                  <a:schemeClr val="tx1"/>
                </a:solidFill>
                <a:latin typeface="Agency FB" panose="020B0503020202020204" pitchFamily="34" charset="0"/>
              </a:rPr>
              <a:t>na świecie</a:t>
            </a:r>
            <a:endParaRPr lang="pl-PL" sz="4800" dirty="0">
              <a:solidFill>
                <a:schemeClr val="tx1"/>
              </a:solidFill>
              <a:latin typeface="Agency FB" panose="020B0503020202020204" pitchFamily="34" charset="0"/>
            </a:endParaRPr>
          </a:p>
        </p:txBody>
      </p:sp>
      <p:pic>
        <p:nvPicPr>
          <p:cNvPr id="6" name="Obraz 5">
            <a:extLst>
              <a:ext uri="{FF2B5EF4-FFF2-40B4-BE49-F238E27FC236}">
                <a16:creationId xmlns:a16="http://schemas.microsoft.com/office/drawing/2014/main" id="{6C15AA2D-1D7A-499E-8216-58F75B9E4CAC}"/>
              </a:ext>
            </a:extLst>
          </p:cNvPr>
          <p:cNvPicPr>
            <a:picLocks noChangeAspect="1"/>
          </p:cNvPicPr>
          <p:nvPr/>
        </p:nvPicPr>
        <p:blipFill rotWithShape="1">
          <a:blip r:embed="rId2"/>
          <a:srcRect l="5238" r="-1" b="-1"/>
          <a:stretch/>
        </p:blipFill>
        <p:spPr>
          <a:xfrm>
            <a:off x="78832" y="0"/>
            <a:ext cx="4580077" cy="3383266"/>
          </a:xfrm>
          <a:prstGeom prst="rect">
            <a:avLst/>
          </a:prstGeom>
        </p:spPr>
      </p:pic>
      <p:cxnSp>
        <p:nvCxnSpPr>
          <p:cNvPr id="83" name="Straight Connector 82">
            <a:extLst>
              <a:ext uri="{FF2B5EF4-FFF2-40B4-BE49-F238E27FC236}">
                <a16:creationId xmlns:a16="http://schemas.microsoft.com/office/drawing/2014/main" id="{055CEADF-09EA-423C-8C45-F94AF44D5A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00864" y="2353592"/>
            <a:ext cx="56692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Obraz 3">
            <a:extLst>
              <a:ext uri="{FF2B5EF4-FFF2-40B4-BE49-F238E27FC236}">
                <a16:creationId xmlns:a16="http://schemas.microsoft.com/office/drawing/2014/main" id="{94BBC250-88B0-4D1C-8E27-247A6F9747DB}"/>
              </a:ext>
            </a:extLst>
          </p:cNvPr>
          <p:cNvPicPr>
            <a:picLocks noChangeAspect="1"/>
          </p:cNvPicPr>
          <p:nvPr/>
        </p:nvPicPr>
        <p:blipFill rotWithShape="1">
          <a:blip r:embed="rId3"/>
          <a:srcRect l="6254"/>
          <a:stretch/>
        </p:blipFill>
        <p:spPr>
          <a:xfrm>
            <a:off x="78832" y="3383266"/>
            <a:ext cx="4580077" cy="3474734"/>
          </a:xfrm>
          <a:prstGeom prst="rect">
            <a:avLst/>
          </a:prstGeom>
        </p:spPr>
      </p:pic>
      <p:sp>
        <p:nvSpPr>
          <p:cNvPr id="3" name="Symbol zastępczy zawartości 2">
            <a:extLst>
              <a:ext uri="{FF2B5EF4-FFF2-40B4-BE49-F238E27FC236}">
                <a16:creationId xmlns:a16="http://schemas.microsoft.com/office/drawing/2014/main" id="{8D77D8B5-A4B0-4C40-A8AE-151A5EEAFA92}"/>
              </a:ext>
            </a:extLst>
          </p:cNvPr>
          <p:cNvSpPr>
            <a:spLocks noGrp="1"/>
          </p:cNvSpPr>
          <p:nvPr>
            <p:ph idx="1"/>
          </p:nvPr>
        </p:nvSpPr>
        <p:spPr>
          <a:xfrm>
            <a:off x="5116784" y="2546224"/>
            <a:ext cx="5977938" cy="3884066"/>
          </a:xfrm>
        </p:spPr>
        <p:txBody>
          <a:bodyPr>
            <a:noAutofit/>
          </a:bodyPr>
          <a:lstStyle/>
          <a:p>
            <a:pPr>
              <a:lnSpc>
                <a:spcPct val="90000"/>
              </a:lnSpc>
            </a:pPr>
            <a:r>
              <a:rPr lang="pl-PL" sz="2200" b="1" dirty="0">
                <a:solidFill>
                  <a:schemeClr val="tx1"/>
                </a:solidFill>
              </a:rPr>
              <a:t>Gigantyczny </a:t>
            </a:r>
            <a:r>
              <a:rPr lang="pl-PL" sz="2200" dirty="0">
                <a:solidFill>
                  <a:schemeClr val="tx1"/>
                </a:solidFill>
              </a:rPr>
              <a:t> "Atlas </a:t>
            </a:r>
            <a:r>
              <a:rPr lang="pl-PL" sz="2200" dirty="0" err="1">
                <a:solidFill>
                  <a:schemeClr val="tx1"/>
                </a:solidFill>
              </a:rPr>
              <a:t>Klenckego</a:t>
            </a:r>
            <a:r>
              <a:rPr lang="pl-PL" sz="2200" dirty="0">
                <a:solidFill>
                  <a:schemeClr val="tx1"/>
                </a:solidFill>
              </a:rPr>
              <a:t>" pochodzący z 1660 r. zawierający </a:t>
            </a:r>
            <a:r>
              <a:rPr lang="pl-PL" sz="2200" b="1" dirty="0">
                <a:solidFill>
                  <a:schemeClr val="tx1"/>
                </a:solidFill>
              </a:rPr>
              <a:t>41 map </a:t>
            </a:r>
            <a:r>
              <a:rPr lang="pl-PL" sz="2200" dirty="0">
                <a:solidFill>
                  <a:schemeClr val="tx1"/>
                </a:solidFill>
              </a:rPr>
              <a:t>- mierzący </a:t>
            </a:r>
            <a:r>
              <a:rPr lang="pl-PL" sz="2200" b="1" dirty="0">
                <a:solidFill>
                  <a:schemeClr val="tx1"/>
                </a:solidFill>
              </a:rPr>
              <a:t>1,8 m na 2,75 m                                     pt. "Ziemia</a:t>
            </a:r>
            <a:r>
              <a:rPr lang="pl-PL" sz="2200" dirty="0">
                <a:solidFill>
                  <a:schemeClr val="tx1"/>
                </a:solidFill>
              </a:rPr>
              <a:t>" .                                                                                                   Prezentacja największego atlasu na świecie miała miejsce podczas 62. Targów Książki we Frankfurcie w 2015 roku.</a:t>
            </a:r>
            <a:br>
              <a:rPr lang="pl-PL" sz="2200" dirty="0">
                <a:solidFill>
                  <a:schemeClr val="tx1"/>
                </a:solidFill>
              </a:rPr>
            </a:br>
            <a:r>
              <a:rPr lang="pl-PL" sz="2000" dirty="0">
                <a:solidFill>
                  <a:schemeClr val="tx1"/>
                </a:solidFill>
              </a:rPr>
              <a:t>Tę wyjątkową publikację wydano w 31 egzemplarzach i każdy następny może być wykonany tylko na zamówienie. Koszt dzieła to 100 tys. dolarów.                                                   Podczas prezentacji Gordon </a:t>
            </a:r>
            <a:r>
              <a:rPr lang="pl-PL" sz="2000" dirty="0" err="1">
                <a:solidFill>
                  <a:schemeClr val="tx1"/>
                </a:solidFill>
              </a:rPr>
              <a:t>Cheers</a:t>
            </a:r>
            <a:r>
              <a:rPr lang="pl-PL" sz="2000" dirty="0">
                <a:solidFill>
                  <a:schemeClr val="tx1"/>
                </a:solidFill>
              </a:rPr>
              <a:t>, przewracając strony atlasu, używał dwóch rąk, aby nie uszkodzić cennego dzieła.</a:t>
            </a:r>
          </a:p>
        </p:txBody>
      </p:sp>
      <p:pic>
        <p:nvPicPr>
          <p:cNvPr id="8" name="Obraz 7">
            <a:extLst>
              <a:ext uri="{FF2B5EF4-FFF2-40B4-BE49-F238E27FC236}">
                <a16:creationId xmlns:a16="http://schemas.microsoft.com/office/drawing/2014/main" id="{D3F4F776-A83E-48F6-A1F8-9207ED8F07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21901" y="445694"/>
            <a:ext cx="1672819" cy="1672819"/>
          </a:xfrm>
          <a:prstGeom prst="rect">
            <a:avLst/>
          </a:prstGeom>
        </p:spPr>
      </p:pic>
    </p:spTree>
    <p:extLst>
      <p:ext uri="{BB962C8B-B14F-4D97-AF65-F5344CB8AC3E}">
        <p14:creationId xmlns:p14="http://schemas.microsoft.com/office/powerpoint/2010/main" val="3563810911"/>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69426B45-4C4F-4D52-8537-76E9A5B89E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9AFC44E6-04FF-423D-9844-1FCF8424E304}"/>
              </a:ext>
            </a:extLst>
          </p:cNvPr>
          <p:cNvSpPr>
            <a:spLocks noGrp="1"/>
          </p:cNvSpPr>
          <p:nvPr>
            <p:ph type="title"/>
          </p:nvPr>
        </p:nvSpPr>
        <p:spPr>
          <a:xfrm>
            <a:off x="1158240" y="355776"/>
            <a:ext cx="9966960" cy="1610772"/>
          </a:xfrm>
        </p:spPr>
        <p:txBody>
          <a:bodyPr>
            <a:normAutofit/>
          </a:bodyPr>
          <a:lstStyle/>
          <a:p>
            <a:r>
              <a:rPr lang="pl-PL" sz="6600" b="1" dirty="0">
                <a:latin typeface="Agency FB" panose="020B0503020202020204" pitchFamily="34" charset="0"/>
              </a:rPr>
              <a:t>Najmniejsza książka świata</a:t>
            </a:r>
          </a:p>
        </p:txBody>
      </p:sp>
      <p:cxnSp>
        <p:nvCxnSpPr>
          <p:cNvPr id="32" name="Straight Connector 31">
            <a:extLst>
              <a:ext uri="{FF2B5EF4-FFF2-40B4-BE49-F238E27FC236}">
                <a16:creationId xmlns:a16="http://schemas.microsoft.com/office/drawing/2014/main" id="{CF117E1C-E964-4433-B1A8-BB2301D0FF1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Symbol zastępczy zawartości 2">
            <a:extLst>
              <a:ext uri="{FF2B5EF4-FFF2-40B4-BE49-F238E27FC236}">
                <a16:creationId xmlns:a16="http://schemas.microsoft.com/office/drawing/2014/main" id="{4B92BB78-8851-4A0C-B980-375F36470610}"/>
              </a:ext>
            </a:extLst>
          </p:cNvPr>
          <p:cNvSpPr>
            <a:spLocks noGrp="1"/>
          </p:cNvSpPr>
          <p:nvPr>
            <p:ph idx="1"/>
          </p:nvPr>
        </p:nvSpPr>
        <p:spPr>
          <a:xfrm>
            <a:off x="4907902" y="2108201"/>
            <a:ext cx="6559419" cy="3760891"/>
          </a:xfrm>
        </p:spPr>
        <p:txBody>
          <a:bodyPr>
            <a:normAutofit/>
          </a:bodyPr>
          <a:lstStyle/>
          <a:p>
            <a:pPr>
              <a:lnSpc>
                <a:spcPct val="90000"/>
              </a:lnSpc>
            </a:pPr>
            <a:endParaRPr lang="pl-PL" sz="2000" dirty="0"/>
          </a:p>
          <a:p>
            <a:pPr>
              <a:lnSpc>
                <a:spcPct val="90000"/>
              </a:lnSpc>
            </a:pPr>
            <a:r>
              <a:rPr lang="pl-PL" sz="2000" dirty="0"/>
              <a:t>Drukarnia </a:t>
            </a:r>
            <a:r>
              <a:rPr lang="pl-PL" sz="2000" dirty="0" err="1"/>
              <a:t>Toppan</a:t>
            </a:r>
            <a:r>
              <a:rPr lang="pl-PL" sz="2000" dirty="0"/>
              <a:t> Printing z Tokio zdołała wydrukować książkę wielkości uszka w igle.                                            </a:t>
            </a:r>
            <a:r>
              <a:rPr lang="pl-PL" sz="2000" b="1" dirty="0"/>
              <a:t>Mikroksiążka </a:t>
            </a:r>
            <a:r>
              <a:rPr lang="pl-PL" sz="2000" dirty="0"/>
              <a:t>ma </a:t>
            </a:r>
            <a:r>
              <a:rPr lang="pl-PL" sz="2000" b="1" dirty="0"/>
              <a:t>22 strony</a:t>
            </a:r>
            <a:r>
              <a:rPr lang="pl-PL" sz="2000" dirty="0"/>
              <a:t> i nosi tytuł „</a:t>
            </a:r>
            <a:r>
              <a:rPr lang="pl-PL" sz="2000" dirty="0" err="1"/>
              <a:t>Shiki</a:t>
            </a:r>
            <a:r>
              <a:rPr lang="pl-PL" sz="2000" dirty="0"/>
              <a:t> no </a:t>
            </a:r>
            <a:r>
              <a:rPr lang="pl-PL" sz="2000" dirty="0" err="1"/>
              <a:t>Kusabana</a:t>
            </a:r>
            <a:r>
              <a:rPr lang="pl-PL" sz="2000" dirty="0"/>
              <a:t>”, co w tłumaczeniu na język polski oznacza </a:t>
            </a:r>
            <a:r>
              <a:rPr lang="pl-PL" sz="2000" b="1" dirty="0"/>
              <a:t>„Kwiaty i pory roku”</a:t>
            </a:r>
            <a:r>
              <a:rPr lang="pl-PL" sz="2000" dirty="0"/>
              <a:t>.                                                                                    Miniaturowe dzieło sztuki zawiera nazwy i mikroskopijne, czarno-białe ilustracje japońskich kwiatów.                           Strony mają zaledwie 0,75 milimetra długości, podczas gdy szerokość liter nie przekracza 0,01 milimetra!  </a:t>
            </a:r>
          </a:p>
          <a:p>
            <a:pPr>
              <a:lnSpc>
                <a:spcPct val="90000"/>
              </a:lnSpc>
            </a:pPr>
            <a:r>
              <a:rPr lang="pl-PL" sz="2000" dirty="0"/>
              <a:t>Można ją podziwiać w Muzeum Książek w Tokio.</a:t>
            </a:r>
          </a:p>
          <a:p>
            <a:pPr>
              <a:lnSpc>
                <a:spcPct val="90000"/>
              </a:lnSpc>
            </a:pPr>
            <a:endParaRPr lang="pl-PL" sz="2000" dirty="0"/>
          </a:p>
        </p:txBody>
      </p:sp>
      <p:sp>
        <p:nvSpPr>
          <p:cNvPr id="34" name="Rectangle 33">
            <a:extLst>
              <a:ext uri="{FF2B5EF4-FFF2-40B4-BE49-F238E27FC236}">
                <a16:creationId xmlns:a16="http://schemas.microsoft.com/office/drawing/2014/main" id="{67E6FB20-7663-466F-A928-9371C34F95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427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Obraz 4">
            <a:extLst>
              <a:ext uri="{FF2B5EF4-FFF2-40B4-BE49-F238E27FC236}">
                <a16:creationId xmlns:a16="http://schemas.microsoft.com/office/drawing/2014/main" id="{33905313-162C-4F01-BFD2-0F0815EC541D}"/>
              </a:ext>
            </a:extLst>
          </p:cNvPr>
          <p:cNvPicPr>
            <a:picLocks noChangeAspect="1"/>
          </p:cNvPicPr>
          <p:nvPr/>
        </p:nvPicPr>
        <p:blipFill>
          <a:blip r:embed="rId2"/>
          <a:stretch>
            <a:fillRect/>
          </a:stretch>
        </p:blipFill>
        <p:spPr>
          <a:xfrm>
            <a:off x="397472" y="2498107"/>
            <a:ext cx="4368596" cy="2732821"/>
          </a:xfrm>
          <a:prstGeom prst="rect">
            <a:avLst/>
          </a:prstGeom>
        </p:spPr>
      </p:pic>
      <p:pic>
        <p:nvPicPr>
          <p:cNvPr id="9" name="Obraz 8" descr="Obraz zawierający gra, kwiat, piłka&#10;&#10;Opis wygenerowany automatycznie">
            <a:extLst>
              <a:ext uri="{FF2B5EF4-FFF2-40B4-BE49-F238E27FC236}">
                <a16:creationId xmlns:a16="http://schemas.microsoft.com/office/drawing/2014/main" id="{015DD280-B7DC-4BE6-966E-99FD2DDF18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0119792" y="4281431"/>
            <a:ext cx="2143125" cy="2143125"/>
          </a:xfrm>
          <a:prstGeom prst="rect">
            <a:avLst/>
          </a:prstGeom>
        </p:spPr>
      </p:pic>
      <p:pic>
        <p:nvPicPr>
          <p:cNvPr id="11" name="Obraz 10" descr="Obraz zawierający gra, kwiat, piłka&#10;&#10;Opis wygenerowany automatycznie">
            <a:extLst>
              <a:ext uri="{FF2B5EF4-FFF2-40B4-BE49-F238E27FC236}">
                <a16:creationId xmlns:a16="http://schemas.microsoft.com/office/drawing/2014/main" id="{1C1F9246-887E-41F2-994B-30FE8CEC3D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275" y="0"/>
            <a:ext cx="1950606" cy="1950606"/>
          </a:xfrm>
          <a:prstGeom prst="rect">
            <a:avLst/>
          </a:prstGeom>
        </p:spPr>
      </p:pic>
      <p:pic>
        <p:nvPicPr>
          <p:cNvPr id="15" name="Obraz 14" descr="Obraz zawierający siedzi, stół, kwiat, owoce&#10;&#10;Opis wygenerowany automatycznie">
            <a:extLst>
              <a:ext uri="{FF2B5EF4-FFF2-40B4-BE49-F238E27FC236}">
                <a16:creationId xmlns:a16="http://schemas.microsoft.com/office/drawing/2014/main" id="{73D35920-A93A-49A6-92EB-98CE5C7F90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6492" y="5399310"/>
            <a:ext cx="1327355" cy="995516"/>
          </a:xfrm>
          <a:prstGeom prst="rect">
            <a:avLst/>
          </a:prstGeom>
        </p:spPr>
      </p:pic>
      <p:pic>
        <p:nvPicPr>
          <p:cNvPr id="13" name="Obraz 12">
            <a:extLst>
              <a:ext uri="{FF2B5EF4-FFF2-40B4-BE49-F238E27FC236}">
                <a16:creationId xmlns:a16="http://schemas.microsoft.com/office/drawing/2014/main" id="{C25E5965-7D84-46FB-AE84-5CF8ECEB4C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99568" y="129627"/>
            <a:ext cx="1767753" cy="1767753"/>
          </a:xfrm>
          <a:prstGeom prst="rect">
            <a:avLst/>
          </a:prstGeom>
        </p:spPr>
      </p:pic>
      <p:pic>
        <p:nvPicPr>
          <p:cNvPr id="17" name="Obraz 16" descr="Obraz zawierający siedzi, stół, kwiat, owoce&#10;&#10;Opis wygenerowany automatycznie">
            <a:extLst>
              <a:ext uri="{FF2B5EF4-FFF2-40B4-BE49-F238E27FC236}">
                <a16:creationId xmlns:a16="http://schemas.microsoft.com/office/drawing/2014/main" id="{FC9638DF-3622-41DD-93CB-F1A0F51B5B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99538" y="5954158"/>
            <a:ext cx="591540" cy="443655"/>
          </a:xfrm>
          <a:prstGeom prst="rect">
            <a:avLst/>
          </a:prstGeom>
        </p:spPr>
      </p:pic>
    </p:spTree>
    <p:extLst>
      <p:ext uri="{BB962C8B-B14F-4D97-AF65-F5344CB8AC3E}">
        <p14:creationId xmlns:p14="http://schemas.microsoft.com/office/powerpoint/2010/main" val="3271559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17">
            <a:extLst>
              <a:ext uri="{FF2B5EF4-FFF2-40B4-BE49-F238E27FC236}">
                <a16:creationId xmlns:a16="http://schemas.microsoft.com/office/drawing/2014/main" id="{13BCCAE5-A35B-4B66-A4A7-E23C34A403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DBEDEDAC-3050-4592-9DCD-BC02695F77E2}"/>
              </a:ext>
            </a:extLst>
          </p:cNvPr>
          <p:cNvSpPr>
            <a:spLocks noGrp="1"/>
          </p:cNvSpPr>
          <p:nvPr>
            <p:ph type="title"/>
          </p:nvPr>
        </p:nvSpPr>
        <p:spPr>
          <a:xfrm>
            <a:off x="1036320" y="286603"/>
            <a:ext cx="10058400" cy="1450757"/>
          </a:xfrm>
        </p:spPr>
        <p:txBody>
          <a:bodyPr>
            <a:normAutofit fontScale="90000"/>
          </a:bodyPr>
          <a:lstStyle/>
          <a:p>
            <a:r>
              <a:rPr lang="pl-PL" b="1" dirty="0">
                <a:latin typeface="Century Gothic" panose="020B0502020202020204" pitchFamily="34" charset="0"/>
              </a:rPr>
              <a:t>Nowa najmniejsza książka świata</a:t>
            </a:r>
          </a:p>
        </p:txBody>
      </p:sp>
      <p:cxnSp>
        <p:nvCxnSpPr>
          <p:cNvPr id="25" name="Straight Connector 19">
            <a:extLst>
              <a:ext uri="{FF2B5EF4-FFF2-40B4-BE49-F238E27FC236}">
                <a16:creationId xmlns:a16="http://schemas.microsoft.com/office/drawing/2014/main" id="{6987BDFB-DE64-4B56-B44F-45FAE19FA9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06573" y="1895846"/>
            <a:ext cx="978408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8" name="Obraz 7">
            <a:extLst>
              <a:ext uri="{FF2B5EF4-FFF2-40B4-BE49-F238E27FC236}">
                <a16:creationId xmlns:a16="http://schemas.microsoft.com/office/drawing/2014/main" id="{8F3867AE-C008-4DD8-972E-75CC700DF61F}"/>
              </a:ext>
            </a:extLst>
          </p:cNvPr>
          <p:cNvPicPr>
            <a:picLocks noChangeAspect="1"/>
          </p:cNvPicPr>
          <p:nvPr/>
        </p:nvPicPr>
        <p:blipFill>
          <a:blip r:embed="rId2"/>
          <a:stretch>
            <a:fillRect/>
          </a:stretch>
        </p:blipFill>
        <p:spPr>
          <a:xfrm>
            <a:off x="8196444" y="2429585"/>
            <a:ext cx="3666531" cy="2657139"/>
          </a:xfrm>
          <a:prstGeom prst="rect">
            <a:avLst/>
          </a:prstGeom>
        </p:spPr>
      </p:pic>
      <p:sp>
        <p:nvSpPr>
          <p:cNvPr id="3" name="Symbol zastępczy zawartości 2">
            <a:extLst>
              <a:ext uri="{FF2B5EF4-FFF2-40B4-BE49-F238E27FC236}">
                <a16:creationId xmlns:a16="http://schemas.microsoft.com/office/drawing/2014/main" id="{B8758416-B401-4E43-8589-140B6E0C0E29}"/>
              </a:ext>
            </a:extLst>
          </p:cNvPr>
          <p:cNvSpPr>
            <a:spLocks noGrp="1"/>
          </p:cNvSpPr>
          <p:nvPr>
            <p:ph idx="1"/>
          </p:nvPr>
        </p:nvSpPr>
        <p:spPr>
          <a:xfrm>
            <a:off x="3768012" y="2395294"/>
            <a:ext cx="4353433" cy="3867140"/>
          </a:xfrm>
        </p:spPr>
        <p:txBody>
          <a:bodyPr>
            <a:normAutofit/>
          </a:bodyPr>
          <a:lstStyle/>
          <a:p>
            <a:r>
              <a:rPr lang="pl-PL" sz="2000" b="1" dirty="0"/>
              <a:t>Fizyk z Nowosybirska, Władimir </a:t>
            </a:r>
            <a:r>
              <a:rPr lang="pl-PL" sz="2000" b="1" dirty="0" err="1"/>
              <a:t>Aniskin</a:t>
            </a:r>
            <a:r>
              <a:rPr lang="pl-PL" sz="2000" b="1" dirty="0"/>
              <a:t>, stworzył nową najmniejszą książkę na świecie. Kartki książki mają wymiary 70 na 90 mikronów (0,07 mm x 0,09 mm). Jest ona 88 razy mniejsza od </a:t>
            </a:r>
            <a:r>
              <a:rPr lang="pl-PL" sz="2000" b="1" dirty="0">
                <a:hlinkClick r:id="rId3"/>
              </a:rPr>
              <a:t>książki wykonanej w 2013 roku przez Japończyków</a:t>
            </a:r>
            <a:r>
              <a:rPr lang="pl-PL" sz="2000" b="1" dirty="0"/>
              <a:t>, którzy dzięki swemu wyczynowi trafili do Księgi Rekordów Guinnessa. </a:t>
            </a:r>
          </a:p>
          <a:p>
            <a:r>
              <a:rPr lang="pl-PL" sz="2000" dirty="0"/>
              <a:t>Mikroksiążka nosi tytuł „Mańkut.”</a:t>
            </a:r>
          </a:p>
        </p:txBody>
      </p:sp>
      <p:sp>
        <p:nvSpPr>
          <p:cNvPr id="26" name="Rectangle 21">
            <a:extLst>
              <a:ext uri="{FF2B5EF4-FFF2-40B4-BE49-F238E27FC236}">
                <a16:creationId xmlns:a16="http://schemas.microsoft.com/office/drawing/2014/main" id="{0B2EDFE5-9478-4774-9D3D-FEC7DC708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pole tekstowe 14">
            <a:extLst>
              <a:ext uri="{FF2B5EF4-FFF2-40B4-BE49-F238E27FC236}">
                <a16:creationId xmlns:a16="http://schemas.microsoft.com/office/drawing/2014/main" id="{07D5C4A7-C4AA-4457-8E42-688A8D64C6B2}"/>
              </a:ext>
            </a:extLst>
          </p:cNvPr>
          <p:cNvSpPr txBox="1"/>
          <p:nvPr/>
        </p:nvSpPr>
        <p:spPr>
          <a:xfrm>
            <a:off x="9035474" y="5189764"/>
            <a:ext cx="2242496" cy="369332"/>
          </a:xfrm>
          <a:prstGeom prst="rect">
            <a:avLst/>
          </a:prstGeom>
          <a:noFill/>
        </p:spPr>
        <p:txBody>
          <a:bodyPr wrap="square" rtlCol="0">
            <a:spAutoFit/>
          </a:bodyPr>
          <a:lstStyle/>
          <a:p>
            <a:r>
              <a:rPr lang="pl-PL" i="1" dirty="0"/>
              <a:t>Fot. Władimir </a:t>
            </a:r>
            <a:r>
              <a:rPr lang="pl-PL" i="1" dirty="0" err="1"/>
              <a:t>Aniskin</a:t>
            </a:r>
            <a:endParaRPr lang="pl-PL" dirty="0"/>
          </a:p>
        </p:txBody>
      </p:sp>
      <p:pic>
        <p:nvPicPr>
          <p:cNvPr id="5" name="Obraz 4" descr="Obraz zawierający mężczyzna, osoba, patrzenie, przód&#10;&#10;Opis wygenerowany automatycznie">
            <a:extLst>
              <a:ext uri="{FF2B5EF4-FFF2-40B4-BE49-F238E27FC236}">
                <a16:creationId xmlns:a16="http://schemas.microsoft.com/office/drawing/2014/main" id="{573718B9-ABFA-4DDE-871C-4E2FBDA7D0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928" y="2395293"/>
            <a:ext cx="3214271" cy="3214271"/>
          </a:xfrm>
          <a:prstGeom prst="rect">
            <a:avLst/>
          </a:prstGeom>
        </p:spPr>
      </p:pic>
    </p:spTree>
    <p:extLst>
      <p:ext uri="{BB962C8B-B14F-4D97-AF65-F5344CB8AC3E}">
        <p14:creationId xmlns:p14="http://schemas.microsoft.com/office/powerpoint/2010/main" val="33884614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17">
            <a:extLst>
              <a:ext uri="{FF2B5EF4-FFF2-40B4-BE49-F238E27FC236}">
                <a16:creationId xmlns:a16="http://schemas.microsoft.com/office/drawing/2014/main" id="{73734CDA-1CE8-4F1C-B0B3-AAB252B013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4551B9C3-E348-471B-B000-B5234E64FC16}"/>
              </a:ext>
            </a:extLst>
          </p:cNvPr>
          <p:cNvSpPr>
            <a:spLocks noGrp="1"/>
          </p:cNvSpPr>
          <p:nvPr>
            <p:ph type="title"/>
          </p:nvPr>
        </p:nvSpPr>
        <p:spPr>
          <a:xfrm>
            <a:off x="4974771" y="634946"/>
            <a:ext cx="6574972" cy="1450757"/>
          </a:xfrm>
        </p:spPr>
        <p:txBody>
          <a:bodyPr>
            <a:normAutofit fontScale="90000"/>
          </a:bodyPr>
          <a:lstStyle/>
          <a:p>
            <a:pPr algn="ctr"/>
            <a:r>
              <a:rPr lang="pl-PL" sz="4900" b="1"/>
              <a:t>Najstarsza książka świata</a:t>
            </a:r>
            <a:br>
              <a:rPr lang="pl-PL" sz="4900"/>
            </a:br>
            <a:r>
              <a:rPr lang="pl-PL" sz="4900" i="1">
                <a:latin typeface="Arial Black" panose="020B0A04020102020204" pitchFamily="34" charset="0"/>
              </a:rPr>
              <a:t>Złota Księga Etrusków</a:t>
            </a:r>
            <a:endParaRPr lang="pl-PL" sz="4900" i="1" dirty="0">
              <a:latin typeface="Arial Black" panose="020B0A04020102020204" pitchFamily="34" charset="0"/>
            </a:endParaRPr>
          </a:p>
        </p:txBody>
      </p:sp>
      <p:pic>
        <p:nvPicPr>
          <p:cNvPr id="4" name="Obraz 3">
            <a:extLst>
              <a:ext uri="{FF2B5EF4-FFF2-40B4-BE49-F238E27FC236}">
                <a16:creationId xmlns:a16="http://schemas.microsoft.com/office/drawing/2014/main" id="{038030C0-41C8-4F1C-AE9B-12FD7A5CC41F}"/>
              </a:ext>
            </a:extLst>
          </p:cNvPr>
          <p:cNvPicPr>
            <a:picLocks noChangeAspect="1"/>
          </p:cNvPicPr>
          <p:nvPr/>
        </p:nvPicPr>
        <p:blipFill rotWithShape="1">
          <a:blip r:embed="rId2"/>
          <a:srcRect r="3953"/>
          <a:stretch/>
        </p:blipFill>
        <p:spPr>
          <a:xfrm>
            <a:off x="642257" y="409846"/>
            <a:ext cx="3890414" cy="5436956"/>
          </a:xfrm>
          <a:prstGeom prst="rect">
            <a:avLst/>
          </a:prstGeom>
        </p:spPr>
      </p:pic>
      <p:cxnSp>
        <p:nvCxnSpPr>
          <p:cNvPr id="25" name="Straight Connector 19">
            <a:extLst>
              <a:ext uri="{FF2B5EF4-FFF2-40B4-BE49-F238E27FC236}">
                <a16:creationId xmlns:a16="http://schemas.microsoft.com/office/drawing/2014/main" id="{D7143990-FA50-4B23-AE6D-E17D22F5267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63482" y="2246569"/>
            <a:ext cx="58521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Symbol zastępczy zawartości 2">
            <a:extLst>
              <a:ext uri="{FF2B5EF4-FFF2-40B4-BE49-F238E27FC236}">
                <a16:creationId xmlns:a16="http://schemas.microsoft.com/office/drawing/2014/main" id="{05389ACD-0827-43B5-A89D-84250718E81E}"/>
              </a:ext>
            </a:extLst>
          </p:cNvPr>
          <p:cNvSpPr>
            <a:spLocks noGrp="1"/>
          </p:cNvSpPr>
          <p:nvPr>
            <p:ph idx="1"/>
          </p:nvPr>
        </p:nvSpPr>
        <p:spPr>
          <a:xfrm>
            <a:off x="4973711" y="2407437"/>
            <a:ext cx="6576032" cy="3349892"/>
          </a:xfrm>
        </p:spPr>
        <p:txBody>
          <a:bodyPr>
            <a:normAutofit lnSpcReduction="10000"/>
          </a:bodyPr>
          <a:lstStyle/>
          <a:p>
            <a:pPr>
              <a:lnSpc>
                <a:spcPct val="90000"/>
              </a:lnSpc>
            </a:pPr>
            <a:r>
              <a:rPr lang="pl-PL" sz="2200" b="1" dirty="0"/>
              <a:t>Powstała około 3,5 tys. lat temu.</a:t>
            </a:r>
          </a:p>
          <a:p>
            <a:pPr marL="0" indent="0">
              <a:lnSpc>
                <a:spcPct val="90000"/>
              </a:lnSpc>
              <a:buNone/>
            </a:pPr>
            <a:r>
              <a:rPr lang="pl-PL" sz="2200" dirty="0"/>
              <a:t>„Wydano” ją na sześciu płytkach z 24-karatowego złota i napisano po etrusku, w związku z tym nie udało się jej do końca przeczytać.  Posiada ilustracje, które przedstawiają syreny, jeźdźców, wojowników i liry. Złote strony, połączone złotymi pałąkami, mają 5 na 4,5 cm długości.                    </a:t>
            </a:r>
          </a:p>
          <a:p>
            <a:pPr marL="0" indent="0">
              <a:lnSpc>
                <a:spcPct val="90000"/>
              </a:lnSpc>
              <a:buNone/>
            </a:pPr>
            <a:r>
              <a:rPr lang="pl-PL" sz="2200" dirty="0"/>
              <a:t>Książkę można oglądać w sofijskim Muzeum Narodowym.                                             Trafiła tam od anonimowego ofiarodawcy, który miał ją przypadkowo odnaleźć podczas kopania jednego z kanałów        na południu Bułgarii.</a:t>
            </a:r>
            <a:endParaRPr lang="pl-PL" sz="2000" dirty="0"/>
          </a:p>
        </p:txBody>
      </p:sp>
      <p:sp>
        <p:nvSpPr>
          <p:cNvPr id="26" name="Rectangle 21">
            <a:extLst>
              <a:ext uri="{FF2B5EF4-FFF2-40B4-BE49-F238E27FC236}">
                <a16:creationId xmlns:a16="http://schemas.microsoft.com/office/drawing/2014/main" id="{3BD57AB6-3172-4520-B22E-FCD0184F3B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pole tekstowe 6">
            <a:extLst>
              <a:ext uri="{FF2B5EF4-FFF2-40B4-BE49-F238E27FC236}">
                <a16:creationId xmlns:a16="http://schemas.microsoft.com/office/drawing/2014/main" id="{D1397980-58E8-4B65-9CDD-3416F06CB603}"/>
              </a:ext>
            </a:extLst>
          </p:cNvPr>
          <p:cNvSpPr txBox="1"/>
          <p:nvPr/>
        </p:nvSpPr>
        <p:spPr>
          <a:xfrm>
            <a:off x="1017655" y="6031468"/>
            <a:ext cx="2937340" cy="369332"/>
          </a:xfrm>
          <a:prstGeom prst="rect">
            <a:avLst/>
          </a:prstGeom>
          <a:noFill/>
        </p:spPr>
        <p:txBody>
          <a:bodyPr wrap="square" rtlCol="0">
            <a:spAutoFit/>
          </a:bodyPr>
          <a:lstStyle/>
          <a:p>
            <a:pPr fontAlgn="base"/>
            <a:r>
              <a:rPr lang="pl-PL" b="1" dirty="0"/>
              <a:t>Ze strony: </a:t>
            </a:r>
            <a:r>
              <a:rPr lang="pl-PL" b="1" dirty="0">
                <a:hlinkClick r:id="rId3"/>
              </a:rPr>
              <a:t>drukarnie.com.pl</a:t>
            </a:r>
            <a:endParaRPr lang="pl-PL" b="1" dirty="0"/>
          </a:p>
        </p:txBody>
      </p:sp>
    </p:spTree>
    <p:extLst>
      <p:ext uri="{BB962C8B-B14F-4D97-AF65-F5344CB8AC3E}">
        <p14:creationId xmlns:p14="http://schemas.microsoft.com/office/powerpoint/2010/main" val="11836772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3BCCAE5-A35B-4B66-A4A7-E23C34A403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DB6F1B1A-6F57-48BB-98ED-4C0DADB446CF}"/>
              </a:ext>
            </a:extLst>
          </p:cNvPr>
          <p:cNvSpPr>
            <a:spLocks noGrp="1"/>
          </p:cNvSpPr>
          <p:nvPr>
            <p:ph type="title"/>
          </p:nvPr>
        </p:nvSpPr>
        <p:spPr>
          <a:xfrm>
            <a:off x="1097280" y="286603"/>
            <a:ext cx="10058400" cy="1450757"/>
          </a:xfrm>
        </p:spPr>
        <p:txBody>
          <a:bodyPr>
            <a:normAutofit/>
          </a:bodyPr>
          <a:lstStyle/>
          <a:p>
            <a:r>
              <a:rPr lang="pl-PL" sz="5400" b="1" dirty="0">
                <a:latin typeface="Agency FB" panose="020B0503020202020204" pitchFamily="34" charset="0"/>
              </a:rPr>
              <a:t>Najdłuższy dystans z książką na głowie</a:t>
            </a:r>
          </a:p>
        </p:txBody>
      </p:sp>
      <p:cxnSp>
        <p:nvCxnSpPr>
          <p:cNvPr id="12" name="Straight Connector 11">
            <a:extLst>
              <a:ext uri="{FF2B5EF4-FFF2-40B4-BE49-F238E27FC236}">
                <a16:creationId xmlns:a16="http://schemas.microsoft.com/office/drawing/2014/main" id="{6987BDFB-DE64-4B56-B44F-45FAE19FA9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5846"/>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Symbol zastępczy zawartości 2">
            <a:extLst>
              <a:ext uri="{FF2B5EF4-FFF2-40B4-BE49-F238E27FC236}">
                <a16:creationId xmlns:a16="http://schemas.microsoft.com/office/drawing/2014/main" id="{A0714B4D-2F07-4BC6-A2B6-F9A884064B36}"/>
              </a:ext>
            </a:extLst>
          </p:cNvPr>
          <p:cNvSpPr>
            <a:spLocks noGrp="1"/>
          </p:cNvSpPr>
          <p:nvPr>
            <p:ph idx="1"/>
          </p:nvPr>
        </p:nvSpPr>
        <p:spPr>
          <a:xfrm>
            <a:off x="1097280" y="2108201"/>
            <a:ext cx="6437367" cy="3760891"/>
          </a:xfrm>
        </p:spPr>
        <p:txBody>
          <a:bodyPr>
            <a:normAutofit/>
          </a:bodyPr>
          <a:lstStyle/>
          <a:p>
            <a:r>
              <a:rPr lang="pl-PL" sz="2200" dirty="0"/>
              <a:t>Wiemy, że książek można używać do różnych celów, na przykład do podpierania stolika, gdy się kiwa (preferowane są twarde okładki) lub zabijania insektów (lepsze są te w miękkich oprawach). Natomiast pewien amerykański dziwak, który kolekcjonuje rekordy Guinnesa, użył książki do pobicia kolejnego z nich. W 2009 roku położył sobie książkę na głowie i przewędrował z nią </a:t>
            </a:r>
            <a:r>
              <a:rPr lang="pl-PL" sz="2200" b="1" dirty="0"/>
              <a:t>32,18 km</a:t>
            </a:r>
            <a:r>
              <a:rPr lang="pl-PL" sz="2200" dirty="0"/>
              <a:t>. Zajęło mu to 5 godzin, 9 minut i 58 sekund. </a:t>
            </a:r>
            <a:br>
              <a:rPr lang="pl-PL" sz="2200" dirty="0"/>
            </a:br>
            <a:r>
              <a:rPr lang="pl-PL" sz="2200" dirty="0"/>
              <a:t>Więcej na </a:t>
            </a:r>
            <a:r>
              <a:rPr lang="pl-PL" sz="2200" dirty="0">
                <a:hlinkClick r:id="rId2">
                  <a:extLst>
                    <a:ext uri="{A12FA001-AC4F-418D-AE19-62706E023703}">
                      <ahyp:hlinkClr xmlns:ahyp="http://schemas.microsoft.com/office/drawing/2018/hyperlinkcolor" val="tx"/>
                    </a:ext>
                  </a:extLst>
                </a:hlinkClick>
              </a:rPr>
              <a:t>https://www.fanbook.news/914/rekordowe-ksiazki/</a:t>
            </a:r>
            <a:r>
              <a:rPr lang="pl-PL" sz="2200" dirty="0"/>
              <a:t> | </a:t>
            </a:r>
            <a:r>
              <a:rPr lang="pl-PL" sz="2200" dirty="0" err="1">
                <a:hlinkClick r:id="rId3">
                  <a:extLst>
                    <a:ext uri="{A12FA001-AC4F-418D-AE19-62706E023703}">
                      <ahyp:hlinkClr xmlns:ahyp="http://schemas.microsoft.com/office/drawing/2018/hyperlinkcolor" val="tx"/>
                    </a:ext>
                  </a:extLst>
                </a:hlinkClick>
              </a:rPr>
              <a:t>Fanbook</a:t>
            </a:r>
            <a:r>
              <a:rPr lang="pl-PL" sz="2200" dirty="0">
                <a:hlinkClick r:id="rId3">
                  <a:extLst>
                    <a:ext uri="{A12FA001-AC4F-418D-AE19-62706E023703}">
                      <ahyp:hlinkClr xmlns:ahyp="http://schemas.microsoft.com/office/drawing/2018/hyperlinkcolor" val="tx"/>
                    </a:ext>
                  </a:extLst>
                </a:hlinkClick>
              </a:rPr>
              <a:t> News</a:t>
            </a:r>
            <a:endParaRPr lang="pl-PL" sz="2200" dirty="0"/>
          </a:p>
        </p:txBody>
      </p:sp>
      <p:pic>
        <p:nvPicPr>
          <p:cNvPr id="5" name="Obraz 4">
            <a:extLst>
              <a:ext uri="{FF2B5EF4-FFF2-40B4-BE49-F238E27FC236}">
                <a16:creationId xmlns:a16="http://schemas.microsoft.com/office/drawing/2014/main" id="{1DF5C633-633F-4C4A-8C84-8D2AAB1ADD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9006" y="2416624"/>
            <a:ext cx="3144043" cy="3144043"/>
          </a:xfrm>
          <a:prstGeom prst="rect">
            <a:avLst/>
          </a:prstGeom>
        </p:spPr>
      </p:pic>
      <p:sp>
        <p:nvSpPr>
          <p:cNvPr id="14" name="Rectangle 13">
            <a:extLst>
              <a:ext uri="{FF2B5EF4-FFF2-40B4-BE49-F238E27FC236}">
                <a16:creationId xmlns:a16="http://schemas.microsoft.com/office/drawing/2014/main" id="{CB06839E-D8C3-4A74-BA2B-3B97E7B2CD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7491090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E844E128-FF69-4E9F-8327-6B504B3C5A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85"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ytuł 1">
            <a:extLst>
              <a:ext uri="{FF2B5EF4-FFF2-40B4-BE49-F238E27FC236}">
                <a16:creationId xmlns:a16="http://schemas.microsoft.com/office/drawing/2014/main" id="{75082DFD-1CB9-4637-B935-4B307778DE2B}"/>
              </a:ext>
            </a:extLst>
          </p:cNvPr>
          <p:cNvSpPr>
            <a:spLocks noGrp="1"/>
          </p:cNvSpPr>
          <p:nvPr>
            <p:ph type="title"/>
          </p:nvPr>
        </p:nvSpPr>
        <p:spPr>
          <a:xfrm>
            <a:off x="5116783" y="516835"/>
            <a:ext cx="5977937" cy="1666501"/>
          </a:xfrm>
        </p:spPr>
        <p:txBody>
          <a:bodyPr>
            <a:noAutofit/>
          </a:bodyPr>
          <a:lstStyle/>
          <a:p>
            <a:r>
              <a:rPr lang="pl-PL" sz="6000" b="1" dirty="0">
                <a:solidFill>
                  <a:srgbClr val="FFFFFF"/>
                </a:solidFill>
                <a:latin typeface="Agency FB" panose="020B0503020202020204" pitchFamily="34" charset="0"/>
              </a:rPr>
              <a:t>Najdroższa</a:t>
            </a:r>
            <a:r>
              <a:rPr lang="pl-PL" sz="6000" dirty="0">
                <a:solidFill>
                  <a:srgbClr val="FFFFFF"/>
                </a:solidFill>
                <a:latin typeface="Agency FB" panose="020B0503020202020204" pitchFamily="34" charset="0"/>
              </a:rPr>
              <a:t> książka </a:t>
            </a:r>
            <a:br>
              <a:rPr lang="pl-PL" sz="6000" dirty="0">
                <a:solidFill>
                  <a:srgbClr val="FFFFFF"/>
                </a:solidFill>
                <a:latin typeface="Agency FB" panose="020B0503020202020204" pitchFamily="34" charset="0"/>
              </a:rPr>
            </a:br>
            <a:r>
              <a:rPr lang="pl-PL" sz="6000" dirty="0">
                <a:solidFill>
                  <a:srgbClr val="FFFFFF"/>
                </a:solidFill>
                <a:latin typeface="Agency FB" panose="020B0503020202020204" pitchFamily="34" charset="0"/>
              </a:rPr>
              <a:t>na świecie</a:t>
            </a:r>
          </a:p>
        </p:txBody>
      </p:sp>
      <p:pic>
        <p:nvPicPr>
          <p:cNvPr id="4" name="Obraz 3">
            <a:extLst>
              <a:ext uri="{FF2B5EF4-FFF2-40B4-BE49-F238E27FC236}">
                <a16:creationId xmlns:a16="http://schemas.microsoft.com/office/drawing/2014/main" id="{779F6697-30F9-4B89-9DC1-81E645CE0AB7}"/>
              </a:ext>
            </a:extLst>
          </p:cNvPr>
          <p:cNvPicPr>
            <a:picLocks noChangeAspect="1"/>
          </p:cNvPicPr>
          <p:nvPr/>
        </p:nvPicPr>
        <p:blipFill rotWithShape="1">
          <a:blip r:embed="rId2"/>
          <a:srcRect l="322"/>
          <a:stretch/>
        </p:blipFill>
        <p:spPr>
          <a:xfrm>
            <a:off x="20" y="10"/>
            <a:ext cx="4580077" cy="6857990"/>
          </a:xfrm>
          <a:prstGeom prst="rect">
            <a:avLst/>
          </a:prstGeom>
        </p:spPr>
      </p:pic>
      <p:cxnSp>
        <p:nvCxnSpPr>
          <p:cNvPr id="22" name="Straight Connector 21">
            <a:extLst>
              <a:ext uri="{FF2B5EF4-FFF2-40B4-BE49-F238E27FC236}">
                <a16:creationId xmlns:a16="http://schemas.microsoft.com/office/drawing/2014/main" id="{055CEADF-09EA-423C-8C45-F94AF44D5A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00864" y="2353592"/>
            <a:ext cx="56692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Symbol zastępczy zawartości 2">
            <a:extLst>
              <a:ext uri="{FF2B5EF4-FFF2-40B4-BE49-F238E27FC236}">
                <a16:creationId xmlns:a16="http://schemas.microsoft.com/office/drawing/2014/main" id="{34021923-1142-4B87-AEDA-8A79B95D1D78}"/>
              </a:ext>
            </a:extLst>
          </p:cNvPr>
          <p:cNvSpPr>
            <a:spLocks noGrp="1"/>
          </p:cNvSpPr>
          <p:nvPr>
            <p:ph idx="1"/>
          </p:nvPr>
        </p:nvSpPr>
        <p:spPr>
          <a:xfrm>
            <a:off x="4735784" y="2546224"/>
            <a:ext cx="6358938" cy="3972561"/>
          </a:xfrm>
        </p:spPr>
        <p:txBody>
          <a:bodyPr vert="horz" lIns="0" tIns="45720" rIns="0" bIns="45720" rtlCol="0" anchor="t">
            <a:normAutofit lnSpcReduction="10000"/>
          </a:bodyPr>
          <a:lstStyle/>
          <a:p>
            <a:pPr>
              <a:lnSpc>
                <a:spcPct val="90000"/>
              </a:lnSpc>
            </a:pPr>
            <a:r>
              <a:rPr lang="pl-PL" sz="2000" dirty="0">
                <a:solidFill>
                  <a:srgbClr val="FFFFFF"/>
                </a:solidFill>
              </a:rPr>
              <a:t>Najdroższą na świecie książką jest czterotomowe dzieło            pt. „The </a:t>
            </a:r>
            <a:r>
              <a:rPr lang="pl-PL" sz="2000" dirty="0" err="1">
                <a:solidFill>
                  <a:srgbClr val="FFFFFF"/>
                </a:solidFill>
              </a:rPr>
              <a:t>Birds</a:t>
            </a:r>
            <a:r>
              <a:rPr lang="pl-PL" sz="2000" dirty="0">
                <a:solidFill>
                  <a:srgbClr val="FFFFFF"/>
                </a:solidFill>
              </a:rPr>
              <a:t> of </a:t>
            </a:r>
            <a:r>
              <a:rPr lang="pl-PL" sz="2000" dirty="0" err="1">
                <a:solidFill>
                  <a:srgbClr val="FFFFFF"/>
                </a:solidFill>
              </a:rPr>
              <a:t>America</a:t>
            </a:r>
            <a:r>
              <a:rPr lang="pl-PL" sz="2000" dirty="0">
                <a:solidFill>
                  <a:srgbClr val="FFFFFF"/>
                </a:solidFill>
              </a:rPr>
              <a:t>” (Ptaki Ameryki) Johna Jamesa </a:t>
            </a:r>
            <a:r>
              <a:rPr lang="pl-PL" sz="2000" dirty="0" err="1">
                <a:solidFill>
                  <a:srgbClr val="FFFFFF"/>
                </a:solidFill>
              </a:rPr>
              <a:t>Audubona</a:t>
            </a:r>
            <a:r>
              <a:rPr lang="pl-PL" sz="2000" dirty="0">
                <a:solidFill>
                  <a:srgbClr val="FFFFFF"/>
                </a:solidFill>
              </a:rPr>
              <a:t>, wybitnego ornitologa. Na aukcji </a:t>
            </a:r>
            <a:r>
              <a:rPr lang="pl-PL" sz="2000" dirty="0" err="1">
                <a:solidFill>
                  <a:srgbClr val="FFFFFF"/>
                </a:solidFill>
              </a:rPr>
              <a:t>Christie’s</a:t>
            </a:r>
            <a:r>
              <a:rPr lang="pl-PL" sz="2000" dirty="0">
                <a:solidFill>
                  <a:srgbClr val="FFFFFF"/>
                </a:solidFill>
              </a:rPr>
              <a:t> w Nowym Jorku zostało ono </a:t>
            </a:r>
            <a:r>
              <a:rPr lang="pl-PL" sz="2000" b="1" dirty="0">
                <a:solidFill>
                  <a:srgbClr val="FFFFFF"/>
                </a:solidFill>
              </a:rPr>
              <a:t>sprzedane  za 8 302 500 dolarów</a:t>
            </a:r>
            <a:r>
              <a:rPr lang="pl-PL" sz="2000" dirty="0">
                <a:solidFill>
                  <a:srgbClr val="FFFFFF"/>
                </a:solidFill>
              </a:rPr>
              <a:t> </a:t>
            </a:r>
            <a:r>
              <a:rPr lang="pl-PL" sz="2000" b="1" i="1" u="sng" dirty="0">
                <a:solidFill>
                  <a:srgbClr val="FFFFFF"/>
                </a:solidFill>
              </a:rPr>
              <a:t>szejkowi Kataru</a:t>
            </a:r>
            <a:r>
              <a:rPr lang="pl-PL" sz="2000" dirty="0">
                <a:solidFill>
                  <a:srgbClr val="FFFFFF"/>
                </a:solidFill>
              </a:rPr>
              <a:t>.      </a:t>
            </a:r>
            <a:endParaRPr lang="pl-PL"/>
          </a:p>
          <a:p>
            <a:pPr>
              <a:lnSpc>
                <a:spcPct val="90000"/>
              </a:lnSpc>
            </a:pPr>
            <a:r>
              <a:rPr lang="pl-PL" sz="2000" dirty="0">
                <a:solidFill>
                  <a:srgbClr val="FFFFFF"/>
                </a:solidFill>
              </a:rPr>
              <a:t> Książka była wydawana w Londynie latach 1827-38 i zawiera ręcznie wykonane kolorowane ilustracje, prezentujące ptaki, w tym kilka wymarłych już gatunków.                                       Produkowano ją niezwykle skomplikowaną technologią, a jej format od razu uznano za słoniowy, ma </a:t>
            </a:r>
            <a:r>
              <a:rPr lang="pl-PL" sz="2000" dirty="0" err="1">
                <a:solidFill>
                  <a:srgbClr val="FFFFFF"/>
                </a:solidFill>
              </a:rPr>
              <a:t>bowi</a:t>
            </a:r>
            <a:r>
              <a:rPr lang="pl-PL" sz="2000" dirty="0">
                <a:solidFill>
                  <a:srgbClr val="FFFFFF"/>
                </a:solidFill>
              </a:rPr>
              <a:t> ok. 100 na 70 cm.</a:t>
            </a:r>
            <a:br>
              <a:rPr lang="pl-PL" sz="2000" dirty="0">
                <a:solidFill>
                  <a:srgbClr val="FFFFFF"/>
                </a:solidFill>
              </a:rPr>
            </a:br>
            <a:br>
              <a:rPr lang="pl-PL" sz="2000" dirty="0">
                <a:solidFill>
                  <a:srgbClr val="FFFFFF"/>
                </a:solidFill>
              </a:rPr>
            </a:br>
            <a:r>
              <a:rPr lang="pl-PL" sz="2000" dirty="0">
                <a:solidFill>
                  <a:srgbClr val="FFFFFF"/>
                </a:solidFill>
              </a:rPr>
              <a:t>Więcej na </a:t>
            </a:r>
            <a:r>
              <a:rPr lang="pl-PL" sz="2000" dirty="0">
                <a:solidFill>
                  <a:srgbClr val="FFFFFF"/>
                </a:solidFill>
                <a:hlinkClick r:id="rId3">
                  <a:extLst>
                    <a:ext uri="{A12FA001-AC4F-418D-AE19-62706E023703}">
                      <ahyp:hlinkClr xmlns:ahyp="http://schemas.microsoft.com/office/drawing/2018/hyperlinkcolor" val="tx"/>
                    </a:ext>
                  </a:extLst>
                </a:hlinkClick>
              </a:rPr>
              <a:t>https://www.fanbook.news/914/rekordowe-ksiazki/</a:t>
            </a:r>
            <a:r>
              <a:rPr lang="pl-PL" sz="2000" dirty="0">
                <a:solidFill>
                  <a:srgbClr val="FFFFFF"/>
                </a:solidFill>
              </a:rPr>
              <a:t> | </a:t>
            </a:r>
            <a:r>
              <a:rPr lang="pl-PL" sz="2000" dirty="0">
                <a:solidFill>
                  <a:srgbClr val="FFFFFF"/>
                </a:solidFill>
                <a:hlinkClick r:id="rId4">
                  <a:extLst>
                    <a:ext uri="{A12FA001-AC4F-418D-AE19-62706E023703}">
                      <ahyp:hlinkClr xmlns:ahyp="http://schemas.microsoft.com/office/drawing/2018/hyperlinkcolor" val="tx"/>
                    </a:ext>
                  </a:extLst>
                </a:hlinkClick>
              </a:rPr>
              <a:t>Fanbook News</a:t>
            </a:r>
            <a:endParaRPr lang="pl-PL" sz="2000" dirty="0">
              <a:solidFill>
                <a:srgbClr val="FFFFFF"/>
              </a:solidFill>
            </a:endParaRPr>
          </a:p>
        </p:txBody>
      </p:sp>
      <p:pic>
        <p:nvPicPr>
          <p:cNvPr id="6" name="Obraz 5">
            <a:extLst>
              <a:ext uri="{FF2B5EF4-FFF2-40B4-BE49-F238E27FC236}">
                <a16:creationId xmlns:a16="http://schemas.microsoft.com/office/drawing/2014/main" id="{B9EC0458-2211-4B98-8423-53321D49F0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63815" y="693194"/>
            <a:ext cx="1433218" cy="1042722"/>
          </a:xfrm>
          <a:prstGeom prst="rect">
            <a:avLst/>
          </a:prstGeom>
        </p:spPr>
      </p:pic>
      <p:pic>
        <p:nvPicPr>
          <p:cNvPr id="8" name="Obraz 7">
            <a:extLst>
              <a:ext uri="{FF2B5EF4-FFF2-40B4-BE49-F238E27FC236}">
                <a16:creationId xmlns:a16="http://schemas.microsoft.com/office/drawing/2014/main" id="{0E5546D1-8510-43DB-BFB5-FF173CC060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83524" y="1522916"/>
            <a:ext cx="760581" cy="553352"/>
          </a:xfrm>
          <a:prstGeom prst="rect">
            <a:avLst/>
          </a:prstGeom>
        </p:spPr>
      </p:pic>
      <p:pic>
        <p:nvPicPr>
          <p:cNvPr id="10" name="Obraz 9">
            <a:extLst>
              <a:ext uri="{FF2B5EF4-FFF2-40B4-BE49-F238E27FC236}">
                <a16:creationId xmlns:a16="http://schemas.microsoft.com/office/drawing/2014/main" id="{86264927-E00F-4507-B421-EC043E7935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20132" y="3489782"/>
            <a:ext cx="1433218" cy="1042722"/>
          </a:xfrm>
          <a:prstGeom prst="rect">
            <a:avLst/>
          </a:prstGeom>
        </p:spPr>
      </p:pic>
      <p:pic>
        <p:nvPicPr>
          <p:cNvPr id="12" name="Obraz 11">
            <a:extLst>
              <a:ext uri="{FF2B5EF4-FFF2-40B4-BE49-F238E27FC236}">
                <a16:creationId xmlns:a16="http://schemas.microsoft.com/office/drawing/2014/main" id="{19A84413-A9F3-492D-9044-B145CD1291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61926" y="4532504"/>
            <a:ext cx="466250" cy="339215"/>
          </a:xfrm>
          <a:prstGeom prst="rect">
            <a:avLst/>
          </a:prstGeom>
        </p:spPr>
      </p:pic>
    </p:spTree>
    <p:extLst>
      <p:ext uri="{BB962C8B-B14F-4D97-AF65-F5344CB8AC3E}">
        <p14:creationId xmlns:p14="http://schemas.microsoft.com/office/powerpoint/2010/main" val="810473859"/>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RetrospectVTI">
  <a:themeElements>
    <a:clrScheme name="AnalogousFromDarkSeedLeftStep">
      <a:dk1>
        <a:srgbClr val="000000"/>
      </a:dk1>
      <a:lt1>
        <a:srgbClr val="FFFFFF"/>
      </a:lt1>
      <a:dk2>
        <a:srgbClr val="412D24"/>
      </a:dk2>
      <a:lt2>
        <a:srgbClr val="E5E2E8"/>
      </a:lt2>
      <a:accent1>
        <a:srgbClr val="6AB12F"/>
      </a:accent1>
      <a:accent2>
        <a:srgbClr val="97A921"/>
      </a:accent2>
      <a:accent3>
        <a:srgbClr val="C39A33"/>
      </a:accent3>
      <a:accent4>
        <a:srgbClr val="C55627"/>
      </a:accent4>
      <a:accent5>
        <a:srgbClr val="D7394C"/>
      </a:accent5>
      <a:accent6>
        <a:srgbClr val="C5277C"/>
      </a:accent6>
      <a:hlink>
        <a:srgbClr val="C65954"/>
      </a:hlink>
      <a:folHlink>
        <a:srgbClr val="7F7F7F"/>
      </a:folHlink>
    </a:clrScheme>
    <a:fontScheme name="Retrospect">
      <a:majorFont>
        <a:latin typeface="Garamond"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docProps/app.xml><?xml version="1.0" encoding="utf-8"?>
<Properties xmlns="http://schemas.openxmlformats.org/officeDocument/2006/extended-properties" xmlns:vt="http://schemas.openxmlformats.org/officeDocument/2006/docPropsVTypes">
  <Template>Ciekawostki o książkach - prezentacja</Template>
  <TotalTime>0</TotalTime>
  <Words>1069</Words>
  <Application>Microsoft Office PowerPoint</Application>
  <PresentationFormat>Panoramiczny</PresentationFormat>
  <Paragraphs>50</Paragraphs>
  <Slides>14</Slides>
  <Notes>0</Notes>
  <HiddenSlides>0</HiddenSlides>
  <MMClips>0</MMClips>
  <ScaleCrop>false</ScaleCrop>
  <HeadingPairs>
    <vt:vector size="4" baseType="variant">
      <vt:variant>
        <vt:lpstr>Motyw</vt:lpstr>
      </vt:variant>
      <vt:variant>
        <vt:i4>1</vt:i4>
      </vt:variant>
      <vt:variant>
        <vt:lpstr>Tytuły slajdów</vt:lpstr>
      </vt:variant>
      <vt:variant>
        <vt:i4>14</vt:i4>
      </vt:variant>
    </vt:vector>
  </HeadingPairs>
  <TitlesOfParts>
    <vt:vector size="15" baseType="lpstr">
      <vt:lpstr>RetrospectVTI</vt:lpstr>
      <vt:lpstr>Ciekawostki o książkach</vt:lpstr>
      <vt:lpstr>Najgrubsza książka świata-                   dostępna wyłącznie        na zamówienie </vt:lpstr>
      <vt:lpstr>Najgrubsza książka                                    dostępna w regularnej dystrybucji </vt:lpstr>
      <vt:lpstr>Największa książka  na świecie</vt:lpstr>
      <vt:lpstr>Najmniejsza książka świata</vt:lpstr>
      <vt:lpstr>Nowa najmniejsza książka świata</vt:lpstr>
      <vt:lpstr>Najstarsza książka świata Złota Księga Etrusków</vt:lpstr>
      <vt:lpstr>Najdłuższy dystans z książką na głowie</vt:lpstr>
      <vt:lpstr>Najdroższa książka  na świecie</vt:lpstr>
      <vt:lpstr>Najczęściej tłumaczona książka na świecie</vt:lpstr>
      <vt:lpstr>Muzeum najmniejszych książek świata</vt:lpstr>
      <vt:lpstr>Domina z książek</vt:lpstr>
      <vt:lpstr>Budowle  z książek</vt:lpstr>
      <vt:lpstr>Dziękuję  za obejrzenie prezentacji.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Ciekawostki o książkach</dc:title>
  <dc:creator>833</dc:creator>
  <cp:lastModifiedBy>833</cp:lastModifiedBy>
  <cp:revision>12</cp:revision>
  <dcterms:created xsi:type="dcterms:W3CDTF">2020-05-10T21:04:37Z</dcterms:created>
  <dcterms:modified xsi:type="dcterms:W3CDTF">2020-11-30T19:02:48Z</dcterms:modified>
</cp:coreProperties>
</file>