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56" r:id="rId2"/>
    <p:sldId id="257" r:id="rId3"/>
    <p:sldId id="259" r:id="rId4"/>
    <p:sldId id="258" r:id="rId5"/>
    <p:sldId id="260" r:id="rId6"/>
    <p:sldId id="261" r:id="rId7"/>
    <p:sldId id="263"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C800"/>
    <a:srgbClr val="5EEC3C"/>
    <a:srgbClr val="1D3A00"/>
    <a:srgbClr val="6C1A00"/>
    <a:srgbClr val="003296"/>
    <a:srgbClr val="E39A39"/>
    <a:srgbClr val="FFC901"/>
    <a:srgbClr val="FE9202"/>
    <a:srgbClr val="FEA402"/>
    <a:srgbClr val="D68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492AF-9EFD-41CD-8A16-D895FB4BB63B}" type="datetimeFigureOut">
              <a:rPr lang="en-US" smtClean="0"/>
              <a:pPr/>
              <a:t>10/11/2021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65B9D-9BF6-4ACC-A70C-5B7F57520C7D}" type="slidenum">
              <a:rPr lang="en-US" smtClean="0"/>
              <a:pPr/>
              <a:t>‹#›</a:t>
            </a:fld>
            <a:endParaRPr lang="en-US"/>
          </a:p>
        </p:txBody>
      </p:sp>
    </p:spTree>
    <p:extLst>
      <p:ext uri="{BB962C8B-B14F-4D97-AF65-F5344CB8AC3E}">
        <p14:creationId xmlns:p14="http://schemas.microsoft.com/office/powerpoint/2010/main" val="1360418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pPr/>
              <a:t>5</a:t>
            </a:fld>
            <a:endParaRPr lang="en-US"/>
          </a:p>
        </p:txBody>
      </p:sp>
    </p:spTree>
    <p:extLst>
      <p:ext uri="{BB962C8B-B14F-4D97-AF65-F5344CB8AC3E}">
        <p14:creationId xmlns:p14="http://schemas.microsoft.com/office/powerpoint/2010/main" val="2009017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2419045"/>
            <a:ext cx="5650085" cy="76352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96260" y="3182570"/>
            <a:ext cx="5650085" cy="610820"/>
          </a:xfrm>
        </p:spPr>
        <p:txBody>
          <a:bodyPr>
            <a:normAutofit/>
          </a:bodyPr>
          <a:lstStyle>
            <a:lvl1pPr marL="0" indent="0" algn="l">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87F581DD-0858-4A9E-9DA3-538B9FD40F4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44700"/>
            <a:ext cx="8246070"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655520"/>
            <a:ext cx="8246070" cy="320680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281175"/>
            <a:ext cx="6108200" cy="572644"/>
          </a:xfrm>
        </p:spPr>
        <p:txBody>
          <a:bodyPr>
            <a:normAutofit/>
          </a:bodyPr>
          <a:lstStyle>
            <a:lvl1pPr algn="l">
              <a:defRPr sz="360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044701"/>
            <a:ext cx="6108200" cy="366376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044700"/>
            <a:ext cx="8093365"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80" y="194664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41904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194664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41904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555" y="3029865"/>
            <a:ext cx="5955493" cy="419938"/>
          </a:xfrm>
        </p:spPr>
        <p:txBody>
          <a:bodyPr>
            <a:normAutofit fontScale="90000"/>
          </a:bodyPr>
          <a:lstStyle/>
          <a:p>
            <a:r>
              <a:rPr lang="pl-PL" sz="4000" b="1" dirty="0"/>
              <a:t>Jesteś ważny- czyli jak mądrze chwalić dzieci?</a:t>
            </a:r>
            <a:br>
              <a:rPr lang="pl-PL" dirty="0"/>
            </a:br>
            <a:endParaRPr lang="en-US" dirty="0"/>
          </a:p>
        </p:txBody>
      </p:sp>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1350110"/>
            <a:ext cx="7940660" cy="305410"/>
          </a:xfrm>
        </p:spPr>
        <p:txBody>
          <a:bodyPr>
            <a:normAutofit fontScale="90000"/>
          </a:bodyPr>
          <a:lstStyle/>
          <a:p>
            <a:r>
              <a:rPr lang="pl-PL" dirty="0"/>
              <a:t>Jesteś ważny- co to znaczy?</a:t>
            </a:r>
            <a:br>
              <a:rPr lang="pl-PL" dirty="0"/>
            </a:br>
            <a:endParaRPr lang="en-US" dirty="0"/>
          </a:p>
        </p:txBody>
      </p:sp>
      <p:sp>
        <p:nvSpPr>
          <p:cNvPr id="3" name="Content Placeholder 2"/>
          <p:cNvSpPr>
            <a:spLocks noGrp="1"/>
          </p:cNvSpPr>
          <p:nvPr>
            <p:ph idx="1"/>
          </p:nvPr>
        </p:nvSpPr>
        <p:spPr>
          <a:xfrm>
            <a:off x="448965" y="1655520"/>
            <a:ext cx="8246071" cy="3206803"/>
          </a:xfrm>
        </p:spPr>
        <p:txBody>
          <a:bodyPr/>
          <a:lstStyle/>
          <a:p>
            <a:endParaRPr lang="en-US" dirty="0"/>
          </a:p>
          <a:p>
            <a:endParaRPr lang="en-US" dirty="0"/>
          </a:p>
        </p:txBody>
      </p:sp>
      <p:sp>
        <p:nvSpPr>
          <p:cNvPr id="4" name="pole tekstowe 3"/>
          <p:cNvSpPr txBox="1"/>
          <p:nvPr/>
        </p:nvSpPr>
        <p:spPr>
          <a:xfrm>
            <a:off x="143555" y="1808225"/>
            <a:ext cx="8856890" cy="2308324"/>
          </a:xfrm>
          <a:prstGeom prst="rect">
            <a:avLst/>
          </a:prstGeom>
          <a:noFill/>
        </p:spPr>
        <p:txBody>
          <a:bodyPr wrap="square" rtlCol="0">
            <a:spAutoFit/>
          </a:bodyPr>
          <a:lstStyle/>
          <a:p>
            <a:pPr algn="just"/>
            <a:r>
              <a:rPr lang="pl-PL" sz="2400" dirty="0">
                <a:latin typeface="Times New Roman" pitchFamily="18" charset="0"/>
                <a:cs typeface="Times New Roman" pitchFamily="18" charset="0"/>
              </a:rPr>
              <a:t>Dorosły opiekując się dzieckiem, wpływa na kształtowanie się jego poczucia własnej wartości. Poczucie własnej wartości rozumianego jako przekonanie, że zasługuje, ma prawo, może być słuchane i traktowanie serio. Wbrew pozorom nie oznacza to aprobowania każdego zachowania dziecka lub spełniania natychmiast każdego jego życzenia. </a:t>
            </a:r>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314" y="433880"/>
            <a:ext cx="6566315" cy="3970331"/>
          </a:xfrm>
        </p:spPr>
        <p:txBody>
          <a:bodyPr/>
          <a:lstStyle/>
          <a:p>
            <a:pPr algn="just">
              <a:buNone/>
            </a:pPr>
            <a:r>
              <a:rPr lang="pl-PL" dirty="0">
                <a:latin typeface="Times New Roman" pitchFamily="18" charset="0"/>
                <a:cs typeface="Times New Roman" pitchFamily="18" charset="0"/>
              </a:rPr>
              <a:t>    W dziecku, które może doświadczyć bycia ważnym, kształtują się poczucie bezpieczeństwa, poczucie własnej wartości, poczucie pewności siebie. Na podstawie tego dziecko buduje obraz siebie i obraz świata, w którym żyje. To stanowi o rozwoju inteligencji emocjonalnej dziecka.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670" y="1502815"/>
            <a:ext cx="8093365" cy="458115"/>
          </a:xfrm>
        </p:spPr>
        <p:txBody>
          <a:bodyPr>
            <a:normAutofit fontScale="90000"/>
          </a:bodyPr>
          <a:lstStyle/>
          <a:p>
            <a:r>
              <a:rPr lang="pl-PL" dirty="0"/>
              <a:t>Czy chwalenie, nagradzanie, ocenianie jest dziecku potrzebne?</a:t>
            </a:r>
            <a:br>
              <a:rPr lang="pl-PL" dirty="0"/>
            </a:br>
            <a:endParaRPr lang="en-US" dirty="0"/>
          </a:p>
        </p:txBody>
      </p:sp>
      <p:sp>
        <p:nvSpPr>
          <p:cNvPr id="5" name="Text Placeholder 4"/>
          <p:cNvSpPr>
            <a:spLocks noGrp="1"/>
          </p:cNvSpPr>
          <p:nvPr>
            <p:ph type="body" idx="1"/>
          </p:nvPr>
        </p:nvSpPr>
        <p:spPr>
          <a:xfrm>
            <a:off x="296260" y="1960930"/>
            <a:ext cx="8310860" cy="2901395"/>
          </a:xfrm>
        </p:spPr>
        <p:txBody>
          <a:bodyPr>
            <a:normAutofit fontScale="92500" lnSpcReduction="10000"/>
          </a:bodyPr>
          <a:lstStyle/>
          <a:p>
            <a:pPr algn="just"/>
            <a:r>
              <a:rPr lang="pl-PL" b="0" dirty="0">
                <a:latin typeface="Times New Roman" pitchFamily="18" charset="0"/>
                <a:cs typeface="Times New Roman" pitchFamily="18" charset="0"/>
              </a:rPr>
              <a:t>Pochwała może być dla osoby dorosłej (wychowawcy, rodzica, opiekuna) narzędziem służącym temu, by pokazać dziecku, </a:t>
            </a:r>
            <a:br>
              <a:rPr lang="pl-PL" b="0" dirty="0">
                <a:latin typeface="Times New Roman" pitchFamily="18" charset="0"/>
                <a:cs typeface="Times New Roman" pitchFamily="18" charset="0"/>
              </a:rPr>
            </a:br>
            <a:r>
              <a:rPr lang="pl-PL" b="0" dirty="0">
                <a:latin typeface="Times New Roman" pitchFamily="18" charset="0"/>
                <a:cs typeface="Times New Roman" pitchFamily="18" charset="0"/>
              </a:rPr>
              <a:t>że jest ważne, to znaczy, że liczy się to, co czuje, co myśli, czego potrzebuje. Pochwała pochwale nierówna. Pochwała może być doskonale wykorzystanym środkiem wspierającym rozwój osobowy dziecka, jednak może mieć też złe skutki. Gdy pochwała staje </a:t>
            </a:r>
            <a:br>
              <a:rPr lang="pl-PL" b="0" dirty="0">
                <a:latin typeface="Times New Roman" pitchFamily="18" charset="0"/>
                <a:cs typeface="Times New Roman" pitchFamily="18" charset="0"/>
              </a:rPr>
            </a:br>
            <a:r>
              <a:rPr lang="pl-PL" b="0" dirty="0">
                <a:latin typeface="Times New Roman" pitchFamily="18" charset="0"/>
                <a:cs typeface="Times New Roman" pitchFamily="18" charset="0"/>
              </a:rPr>
              <a:t>się jedynym motywatorem działania dla dziecka lub wręcz wzorem, szablonem reagowania, dziecko może być narażone na totalną „</a:t>
            </a:r>
            <a:r>
              <a:rPr lang="pl-PL" b="0" dirty="0" err="1">
                <a:latin typeface="Times New Roman" pitchFamily="18" charset="0"/>
                <a:cs typeface="Times New Roman" pitchFamily="18" charset="0"/>
              </a:rPr>
              <a:t>zewnątrzsterowność</a:t>
            </a:r>
            <a:r>
              <a:rPr lang="pl-PL" b="0" dirty="0">
                <a:latin typeface="Times New Roman" pitchFamily="18" charset="0"/>
                <a:cs typeface="Times New Roman" pitchFamily="18" charset="0"/>
              </a:rPr>
              <a:t>”. </a:t>
            </a:r>
            <a:endParaRPr lang="en-US" b="0" dirty="0">
              <a:latin typeface="Times New Roman" pitchFamily="18" charset="0"/>
              <a:cs typeface="Times New Roman" pitchFamily="18" charset="0"/>
            </a:endParaRPr>
          </a:p>
        </p:txBody>
      </p:sp>
    </p:spTree>
    <p:extLst>
      <p:ext uri="{BB962C8B-B14F-4D97-AF65-F5344CB8AC3E}">
        <p14:creationId xmlns:p14="http://schemas.microsoft.com/office/powerpoint/2010/main" val="41707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48965" y="1197405"/>
            <a:ext cx="8398775" cy="984885"/>
          </a:xfrm>
          <a:prstGeom prst="rect">
            <a:avLst/>
          </a:prstGeom>
          <a:noFill/>
        </p:spPr>
        <p:txBody>
          <a:bodyPr wrap="square" rtlCol="0">
            <a:spAutoFit/>
          </a:bodyPr>
          <a:lstStyle/>
          <a:p>
            <a:r>
              <a:rPr lang="pl-PL" sz="4000" dirty="0">
                <a:solidFill>
                  <a:srgbClr val="7CC800"/>
                </a:solidFill>
              </a:rPr>
              <a:t>Jak mądrze chwalić dzieci?</a:t>
            </a:r>
          </a:p>
          <a:p>
            <a:endParaRPr lang="pl-PL" dirty="0"/>
          </a:p>
        </p:txBody>
      </p:sp>
      <p:sp>
        <p:nvSpPr>
          <p:cNvPr id="5" name="pole tekstowe 4"/>
          <p:cNvSpPr txBox="1"/>
          <p:nvPr/>
        </p:nvSpPr>
        <p:spPr>
          <a:xfrm>
            <a:off x="221045" y="1808225"/>
            <a:ext cx="8551480" cy="3139321"/>
          </a:xfrm>
          <a:prstGeom prst="rect">
            <a:avLst/>
          </a:prstGeom>
          <a:noFill/>
        </p:spPr>
        <p:txBody>
          <a:bodyPr wrap="square" rtlCol="0">
            <a:spAutoFit/>
          </a:bodyPr>
          <a:lstStyle/>
          <a:p>
            <a:pPr lvl="0" algn="just"/>
            <a:r>
              <a:rPr lang="pl-PL" dirty="0">
                <a:latin typeface="Times New Roman" pitchFamily="18" charset="0"/>
                <a:cs typeface="Times New Roman" pitchFamily="18" charset="0"/>
              </a:rPr>
              <a:t>1. Punktem wyjścia do dobrego, mądrego chwalenia jest intencja osoby chwalącej.</a:t>
            </a:r>
          </a:p>
          <a:p>
            <a:pPr lvl="0" algn="just"/>
            <a:r>
              <a:rPr lang="pl-PL" dirty="0">
                <a:latin typeface="Times New Roman" pitchFamily="18" charset="0"/>
                <a:cs typeface="Times New Roman" pitchFamily="18" charset="0"/>
              </a:rPr>
              <a:t>2. Przede wszystkim intencją chwalącego jest, by jego pochwała służyła dobru i rozwojowi dziecka. </a:t>
            </a:r>
          </a:p>
          <a:p>
            <a:pPr lvl="0" algn="just"/>
            <a:r>
              <a:rPr lang="pl-PL" dirty="0">
                <a:latin typeface="Times New Roman" pitchFamily="18" charset="0"/>
                <a:cs typeface="Times New Roman" pitchFamily="18" charset="0"/>
              </a:rPr>
              <a:t>3. Pochwała jest szczera. </a:t>
            </a:r>
          </a:p>
          <a:p>
            <a:pPr lvl="0" algn="just"/>
            <a:r>
              <a:rPr lang="pl-PL" dirty="0">
                <a:latin typeface="Times New Roman" pitchFamily="18" charset="0"/>
                <a:cs typeface="Times New Roman" pitchFamily="18" charset="0"/>
              </a:rPr>
              <a:t>4. Pochwała jest adekwatna – tj. sformułowana w taki sposób, aby  odpowiadała swoją rangą randze zjawiska, do którego się odnosi – np. jeśli wiemy, że dziecko włożyło niewielki wysiłek w daną czynność, niech nasza pochwała pozostanie raczej skromna; jeśli natomiast dziecko bardzo ciężko pracowało na jakieś osiągnięcie – pochwała powinna oddawać wielkość tego starania. I oczywiście chodzi o wielkość względną, czyli subiektywną (to, co jednemu przychodzi bez wysiłku, innego kosztuje bardzo wiele trudu). </a:t>
            </a:r>
          </a:p>
          <a:p>
            <a:endParaRPr lang="pl-PL" dirty="0"/>
          </a:p>
        </p:txBody>
      </p:sp>
    </p:spTree>
    <p:extLst>
      <p:ext uri="{BB962C8B-B14F-4D97-AF65-F5344CB8AC3E}">
        <p14:creationId xmlns:p14="http://schemas.microsoft.com/office/powerpoint/2010/main" val="10910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43554" y="1197404"/>
            <a:ext cx="8704185" cy="3206806"/>
          </a:xfrm>
        </p:spPr>
        <p:txBody>
          <a:bodyPr>
            <a:normAutofit fontScale="25000" lnSpcReduction="20000"/>
          </a:bodyPr>
          <a:lstStyle/>
          <a:p>
            <a:pPr lvl="0" algn="just"/>
            <a:r>
              <a:rPr lang="pl-PL" sz="8000" dirty="0">
                <a:solidFill>
                  <a:schemeClr val="tx1"/>
                </a:solidFill>
                <a:latin typeface="Times New Roman" pitchFamily="18" charset="0"/>
                <a:cs typeface="Times New Roman" pitchFamily="18" charset="0"/>
              </a:rPr>
              <a:t>5. Pochwała nie powinna odnosić się wyłącznie do efektu – w zasadzie nie może być od niego zależna – chwalimy wysiłek, intencje, starania, chwalimy postęp, czyli progres w stosunku do dotychczasowego poziomu. </a:t>
            </a:r>
          </a:p>
          <a:p>
            <a:pPr lvl="0" algn="just"/>
            <a:r>
              <a:rPr lang="pl-PL" sz="8000" dirty="0">
                <a:solidFill>
                  <a:schemeClr val="tx1"/>
                </a:solidFill>
                <a:latin typeface="Times New Roman" pitchFamily="18" charset="0"/>
                <a:cs typeface="Times New Roman" pitchFamily="18" charset="0"/>
              </a:rPr>
              <a:t>6. Pochwała powinna być raczej informacją zwrotną niż nagrodą. To jest niezmiernie istotne. Rolą pochwały w procesie wychowania i nauczania ma być informowanie dziecka o tym, jak opiekun postrzega jego działanie. </a:t>
            </a:r>
          </a:p>
          <a:p>
            <a:pPr lvl="0" algn="just"/>
            <a:r>
              <a:rPr lang="pl-PL" sz="8000" dirty="0">
                <a:solidFill>
                  <a:schemeClr val="tx1"/>
                </a:solidFill>
                <a:latin typeface="Times New Roman" pitchFamily="18" charset="0"/>
                <a:cs typeface="Times New Roman" pitchFamily="18" charset="0"/>
              </a:rPr>
              <a:t>7. Dobra pochwała powinna być opisowa. </a:t>
            </a:r>
          </a:p>
          <a:p>
            <a:pPr lvl="0" algn="just"/>
            <a:r>
              <a:rPr lang="pl-PL" sz="8000" dirty="0">
                <a:solidFill>
                  <a:schemeClr val="tx1"/>
                </a:solidFill>
                <a:latin typeface="Times New Roman" pitchFamily="18" charset="0"/>
                <a:cs typeface="Times New Roman" pitchFamily="18" charset="0"/>
              </a:rPr>
              <a:t>8. Pochwała jest spójna – język niewerbalny jest zgodny z treścią pochwały. Ważne są ton głosu i intonacja, mimika twarzy i kontakt wzrokowy – czasami sam uśmiech, spojrzenie lub gest stanowi doskonałą, wystarczającą pochwałę.</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8965" y="1350110"/>
            <a:ext cx="8246070" cy="305409"/>
          </a:xfrm>
        </p:spPr>
        <p:txBody>
          <a:bodyPr>
            <a:normAutofit fontScale="90000"/>
          </a:bodyPr>
          <a:lstStyle/>
          <a:p>
            <a:r>
              <a:rPr lang="pl-PL" dirty="0"/>
              <a:t>A co z krytykowaniem, karaniem?</a:t>
            </a:r>
            <a:br>
              <a:rPr lang="pl-PL" dirty="0"/>
            </a:br>
            <a:endParaRPr lang="pl-PL" dirty="0"/>
          </a:p>
        </p:txBody>
      </p:sp>
      <p:sp>
        <p:nvSpPr>
          <p:cNvPr id="3" name="Symbol zastępczy zawartości 2"/>
          <p:cNvSpPr>
            <a:spLocks noGrp="1"/>
          </p:cNvSpPr>
          <p:nvPr>
            <p:ph idx="1"/>
          </p:nvPr>
        </p:nvSpPr>
        <p:spPr/>
        <p:txBody>
          <a:bodyPr>
            <a:normAutofit fontScale="92500" lnSpcReduction="20000"/>
          </a:bodyPr>
          <a:lstStyle/>
          <a:p>
            <a:pPr algn="just">
              <a:buNone/>
            </a:pPr>
            <a:r>
              <a:rPr lang="pl-PL" dirty="0">
                <a:latin typeface="Times New Roman" pitchFamily="18" charset="0"/>
                <a:cs typeface="Times New Roman" pitchFamily="18" charset="0"/>
              </a:rPr>
              <a:t>     Może być konieczne. Może być nawet użyteczne – </a:t>
            </a:r>
            <a:br>
              <a:rPr lang="pl-PL" dirty="0">
                <a:latin typeface="Times New Roman" pitchFamily="18" charset="0"/>
                <a:cs typeface="Times New Roman" pitchFamily="18" charset="0"/>
              </a:rPr>
            </a:br>
            <a:r>
              <a:rPr lang="pl-PL" dirty="0">
                <a:latin typeface="Times New Roman" pitchFamily="18" charset="0"/>
                <a:cs typeface="Times New Roman" pitchFamily="18" charset="0"/>
              </a:rPr>
              <a:t>o ile jest dojrzałe, przemyślane i konstruktywne. </a:t>
            </a:r>
            <a:br>
              <a:rPr lang="pl-PL" dirty="0">
                <a:latin typeface="Times New Roman" pitchFamily="18" charset="0"/>
                <a:cs typeface="Times New Roman" pitchFamily="18" charset="0"/>
              </a:rPr>
            </a:br>
            <a:r>
              <a:rPr lang="pl-PL" dirty="0">
                <a:latin typeface="Times New Roman" pitchFamily="18" charset="0"/>
                <a:cs typeface="Times New Roman" pitchFamily="18" charset="0"/>
              </a:rPr>
              <a:t>O ile sformułowane jest w sposób, który ma służyć dobru dziecka – czyli informujący, a nie taki, który pozwala na upust rodzicielskiej frustracji czy manifestację niedojrzałości emocjonalnej opiekuna. Celem uciekania się do tzw. krytyki lub kary jest ukazanie dziecku konsekwencji jego wyboru, zachowania, które </a:t>
            </a:r>
            <a:br>
              <a:rPr lang="pl-PL" dirty="0">
                <a:latin typeface="Times New Roman" pitchFamily="18" charset="0"/>
                <a:cs typeface="Times New Roman" pitchFamily="18" charset="0"/>
              </a:rPr>
            </a:br>
            <a:r>
              <a:rPr lang="pl-PL" dirty="0">
                <a:latin typeface="Times New Roman" pitchFamily="18" charset="0"/>
                <a:cs typeface="Times New Roman" pitchFamily="18" charset="0"/>
              </a:rPr>
              <a:t>nie jest aprobowane przez rodzica lub wychowawcę.</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555</Words>
  <Application>Microsoft Office PowerPoint</Application>
  <PresentationFormat>Pokaz na ekranie (16:9)</PresentationFormat>
  <Paragraphs>18</Paragraphs>
  <Slides>7</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Arial</vt:lpstr>
      <vt:lpstr>Calibri</vt:lpstr>
      <vt:lpstr>Times New Roman</vt:lpstr>
      <vt:lpstr>Office Theme</vt:lpstr>
      <vt:lpstr>Jesteś ważny- czyli jak mądrze chwalić dzieci? </vt:lpstr>
      <vt:lpstr>Jesteś ważny- co to znaczy? </vt:lpstr>
      <vt:lpstr>Prezentacja programu PowerPoint</vt:lpstr>
      <vt:lpstr>Czy chwalenie, nagradzanie, ocenianie jest dziecku potrzebne? </vt:lpstr>
      <vt:lpstr>Prezentacja programu PowerPoint</vt:lpstr>
      <vt:lpstr>Prezentacja programu PowerPoint</vt:lpstr>
      <vt:lpstr>A co z krytykowaniem, karaniem?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2017-07-14T17:38:22Z</dcterms:created>
  <dcterms:modified xsi:type="dcterms:W3CDTF">2021-10-11T19:23:58Z</dcterms:modified>
</cp:coreProperties>
</file>