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8" r:id="rId4"/>
    <p:sldId id="279" r:id="rId5"/>
    <p:sldId id="277" r:id="rId6"/>
    <p:sldId id="280" r:id="rId7"/>
    <p:sldId id="299" r:id="rId8"/>
    <p:sldId id="267" r:id="rId9"/>
    <p:sldId id="297" r:id="rId10"/>
    <p:sldId id="25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4229-6A20-4424-AC7B-6685A005ED09}" type="datetimeFigureOut">
              <a:rPr lang="sk-SK" smtClean="0"/>
              <a:t>20.5.2019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A62D-D845-4164-88F6-12D95C99A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88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Microsoft        Asociácia S.Kovalikovej – Vzdelávanie pre 21.storčie na Slovensku Tatiana Piovarčiová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11089-0F1D-40EF-8A40-51DC65E1B489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3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F1F07-1631-4DB2-85D7-B0F818272E8B}" type="slidenum">
              <a:rPr lang="sk-SK" smtClean="0">
                <a:latin typeface="Arial" pitchFamily="34" charset="0"/>
              </a:rPr>
              <a:pPr/>
              <a:t>5</a:t>
            </a:fld>
            <a:endParaRPr lang="sk-SK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49300"/>
            <a:ext cx="6602412" cy="3714750"/>
          </a:xfrm>
          <a:ln w="12700" cap="flat">
            <a:solidFill>
              <a:schemeClr val="tx1"/>
            </a:solidFill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534" y="4748795"/>
            <a:ext cx="4538133" cy="4500312"/>
          </a:xfrm>
          <a:noFill/>
          <a:ln/>
        </p:spPr>
        <p:txBody>
          <a:bodyPr lIns="93486" tIns="45923" rIns="93486" bIns="45923"/>
          <a:lstStyle/>
          <a:p>
            <a:pPr eaLnBrk="1" hangingPunct="1"/>
            <a:endParaRPr lang="en-GB" sz="1000" i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6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Riadenie zmeny v škole</a:t>
            </a:r>
            <a:endParaRPr lang="sk-SK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Workshop</a:t>
            </a:r>
          </a:p>
          <a:p>
            <a:r>
              <a:rPr lang="sk-SK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 TRŠ</a:t>
            </a:r>
            <a:endParaRPr lang="sk-SK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35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8" y="618517"/>
            <a:ext cx="857733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3078676" cy="1596177"/>
          </a:xfrm>
        </p:spPr>
        <p:txBody>
          <a:bodyPr/>
          <a:lstStyle/>
          <a:p>
            <a:r>
              <a:rPr lang="sk-SK" dirty="0" smtClean="0"/>
              <a:t>Námety na akčný plán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220344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Čím všetkým sa budeme na najbližšom stretnutí </a:t>
            </a:r>
            <a:r>
              <a:rPr lang="sk-SK" sz="2400" dirty="0" err="1" smtClean="0"/>
              <a:t>trš</a:t>
            </a:r>
            <a:r>
              <a:rPr lang="sk-SK" sz="2400" dirty="0" smtClean="0"/>
              <a:t> zaoberať...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23" y="292841"/>
            <a:ext cx="5512904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450" y="537456"/>
            <a:ext cx="3207464" cy="1596177"/>
          </a:xfrm>
        </p:spPr>
        <p:txBody>
          <a:bodyPr>
            <a:noAutofit/>
          </a:bodyPr>
          <a:lstStyle/>
          <a:p>
            <a:r>
              <a:rPr lang="sk-SK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Vzájomné dohody</a:t>
            </a:r>
            <a:endParaRPr lang="sk-SK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Zástupný objekt pre obsah 3"/>
          <p:cNvSpPr txBox="1">
            <a:spLocks/>
          </p:cNvSpPr>
          <p:nvPr/>
        </p:nvSpPr>
        <p:spPr>
          <a:xfrm>
            <a:off x="412125" y="2524258"/>
            <a:ext cx="5022760" cy="405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 (Aktívne počúvanie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dávam priestor/ udržiavam očný kontakt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Vypočujem iného bez prerušenia =&gt; počujem len jeden hlas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Overujem si porozumenie: „hovoríš, že...“ Rozumiem tomu správne, že...“, parafráza, doplňujúce zisťovacie otázky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32" y="334421"/>
            <a:ext cx="4642697" cy="6245534"/>
          </a:xfrm>
        </p:spPr>
      </p:pic>
    </p:spTree>
    <p:extLst>
      <p:ext uri="{BB962C8B-B14F-4D97-AF65-F5344CB8AC3E}">
        <p14:creationId xmlns:p14="http://schemas.microsoft.com/office/powerpoint/2010/main" val="20244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875762"/>
            <a:ext cx="10363826" cy="546064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Vypočujem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odlišný názor bez prerušenia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názore diskutujem, </a:t>
            </a:r>
            <a:r>
              <a:rPr lang="sk-SK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nehodnotím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človeka=&gt; som si toho vedomý, ke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ď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začnem hodnotiť človeka, keď mu dávam nejakú nálepku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Iniciatíva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Prebratie zodpovednosti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Navrhovanie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Aktívne zapájanie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sk-SK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 jazyk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„Idem do toho.“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„Ja to urobím.“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„môžem...“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endParaRPr lang="sk-SK" u="sng" dirty="0" smtClean="0"/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47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283335"/>
            <a:ext cx="7024744" cy="1313839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Zisťovali sme, ako prebieha proces zmeny: Jednoduchá </a:t>
            </a:r>
            <a:r>
              <a:rPr lang="sk-SK" sz="3200" dirty="0">
                <a:latin typeface="Andalus" panose="02020603050405020304" pitchFamily="18" charset="-78"/>
                <a:cs typeface="Andalus" panose="02020603050405020304" pitchFamily="18" charset="-78"/>
              </a:rPr>
              <a:t>príručka riadenia zmeny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764105"/>
            <a:ext cx="7250790" cy="4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07569" y="836712"/>
            <a:ext cx="756126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Krivka prežívania zmeny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sk-SK" b="1" dirty="0" err="1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Lewis-Parker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1981)</a:t>
            </a:r>
            <a:r>
              <a:rPr lang="sk-SK" sz="3200" b="1" dirty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600" y="2981973"/>
            <a:ext cx="68072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23592" y="3501008"/>
            <a:ext cx="1368152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sz="2000" dirty="0"/>
          </a:p>
          <a:p>
            <a:pPr defTabSz="762000" eaLnBrk="0" hangingPunct="0">
              <a:spcBef>
                <a:spcPct val="50000"/>
              </a:spcBef>
            </a:pPr>
            <a:r>
              <a:rPr lang="sk-SK" sz="2000" b="1" dirty="0"/>
              <a:t>Šok</a:t>
            </a:r>
            <a:endParaRPr lang="en-US" sz="20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66991" y="5112236"/>
            <a:ext cx="1568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sk-SK" sz="2000" b="1" dirty="0"/>
              <a:t>Hnev</a:t>
            </a:r>
            <a:endParaRPr lang="en-US" sz="2000" b="1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763380" y="4541890"/>
            <a:ext cx="118301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sk-SK" sz="2000" b="1" dirty="0"/>
              <a:t>Hľadanie</a:t>
            </a:r>
            <a:endParaRPr lang="en-US" sz="2000" b="1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354889" y="3056570"/>
            <a:ext cx="1835150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sk-SK" sz="2000" b="1" dirty="0"/>
              <a:t>Stotožnenie</a:t>
            </a:r>
            <a:endParaRPr lang="en-US" sz="2000" b="1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863753" y="2636913"/>
            <a:ext cx="104291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sk-SK" sz="2000" b="1" dirty="0"/>
              <a:t>Popretie</a:t>
            </a:r>
            <a:endParaRPr lang="en-US" sz="2000" b="1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107668" y="3743785"/>
            <a:ext cx="136815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2400" b="1" i="1" dirty="0">
                <a:solidFill>
                  <a:srgbClr val="CC0000"/>
                </a:solidFill>
                <a:latin typeface="Times New Roman" pitchFamily="18" charset="0"/>
              </a:rPr>
              <a:t>Etapa 1</a:t>
            </a:r>
            <a:endParaRPr lang="en-US" sz="2400" b="1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295801" y="4653136"/>
            <a:ext cx="15970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2400" b="1" i="1" dirty="0">
                <a:solidFill>
                  <a:srgbClr val="CC0000"/>
                </a:solidFill>
                <a:latin typeface="Times New Roman" pitchFamily="18" charset="0"/>
              </a:rPr>
              <a:t>Etapa 2</a:t>
            </a:r>
            <a:endParaRPr lang="en-US" sz="2400" b="1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320136" y="4365104"/>
            <a:ext cx="139928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2400" b="1" i="1" dirty="0">
                <a:solidFill>
                  <a:srgbClr val="CC0000"/>
                </a:solidFill>
                <a:latin typeface="Times New Roman" pitchFamily="18" charset="0"/>
              </a:rPr>
              <a:t>Etapa 3</a:t>
            </a:r>
            <a:endParaRPr lang="en-US" sz="2400" b="1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064" name="AutoShape 18"/>
          <p:cNvSpPr>
            <a:spLocks noChangeArrowheads="1"/>
          </p:cNvSpPr>
          <p:nvPr/>
        </p:nvSpPr>
        <p:spPr bwMode="auto">
          <a:xfrm>
            <a:off x="2207569" y="1412776"/>
            <a:ext cx="7487295" cy="1080120"/>
          </a:xfrm>
          <a:prstGeom prst="rightArrow">
            <a:avLst>
              <a:gd name="adj1" fmla="val 67824"/>
              <a:gd name="adj2" fmla="val 67054"/>
            </a:avLst>
          </a:prstGeom>
          <a:gradFill rotWithShape="0">
            <a:gsLst>
              <a:gs pos="0">
                <a:srgbClr val="FFFFF9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2423592" y="1696073"/>
            <a:ext cx="7271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Zisťovali sme, ako funguje krivka prežívania zmeny...</a:t>
            </a:r>
            <a:endParaRPr lang="en-GB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66" name="Rectangle 5"/>
          <p:cNvSpPr>
            <a:spLocks noChangeArrowheads="1"/>
          </p:cNvSpPr>
          <p:nvPr/>
        </p:nvSpPr>
        <p:spPr bwMode="auto">
          <a:xfrm>
            <a:off x="6486322" y="5964885"/>
            <a:ext cx="1872381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sk-SK" sz="2000" b="1" dirty="0"/>
              <a:t>Akceptácia</a:t>
            </a:r>
            <a:endParaRPr lang="en-US" sz="2000" b="1" dirty="0"/>
          </a:p>
        </p:txBody>
      </p:sp>
      <p:sp>
        <p:nvSpPr>
          <p:cNvPr id="2067" name="Rectangle 5"/>
          <p:cNvSpPr>
            <a:spLocks noChangeArrowheads="1"/>
          </p:cNvSpPr>
          <p:nvPr/>
        </p:nvSpPr>
        <p:spPr bwMode="auto">
          <a:xfrm>
            <a:off x="1523975" y="2695854"/>
            <a:ext cx="17637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sk-SK" sz="2000" b="1" dirty="0"/>
              <a:t>Orientácia</a:t>
            </a:r>
            <a:endParaRPr lang="en-US" sz="2000" b="1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354353" y="4011052"/>
            <a:ext cx="91531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sk-SK" sz="2000" b="1" dirty="0"/>
              <a:t>Obavy</a:t>
            </a:r>
            <a:endParaRPr lang="en-US" sz="20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2063552" y="630400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dirty="0">
                <a:solidFill>
                  <a:prstClr val="white"/>
                </a:solidFill>
              </a:rPr>
              <a:t>Microsoft                         ASK Vzdelávanie pre 21.storčie                                      </a:t>
            </a:r>
            <a:r>
              <a:rPr lang="sk-SK" sz="1200" dirty="0" err="1">
                <a:solidFill>
                  <a:prstClr val="white"/>
                </a:solidFill>
              </a:rPr>
              <a:t>Piovarčiová</a:t>
            </a:r>
            <a:r>
              <a:rPr lang="sk-SK" sz="1200" dirty="0">
                <a:solidFill>
                  <a:prstClr val="white"/>
                </a:solidFill>
              </a:rPr>
              <a:t>- </a:t>
            </a:r>
            <a:r>
              <a:rPr lang="sk-SK" sz="1200" dirty="0" err="1">
                <a:solidFill>
                  <a:prstClr val="white"/>
                </a:solidFill>
              </a:rPr>
              <a:t>Halašová</a:t>
            </a:r>
            <a:r>
              <a:rPr lang="sk-SK" sz="1200" dirty="0">
                <a:solidFill>
                  <a:prstClr val="white"/>
                </a:solidFill>
              </a:rPr>
              <a:t>  2014</a:t>
            </a:r>
            <a:endParaRPr lang="sk-SK" sz="1200" dirty="0">
              <a:solidFill>
                <a:prstClr val="black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262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495" y="438213"/>
            <a:ext cx="10780242" cy="1596177"/>
          </a:xfrm>
        </p:spPr>
        <p:txBody>
          <a:bodyPr/>
          <a:lstStyle/>
          <a:p>
            <a:r>
              <a:rPr lang="sk-SK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Fullanov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model zmeny pre tím rozvoja školy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7482624" y="2367092"/>
            <a:ext cx="3794975" cy="34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Otvorená rešpektujúca/ partnerská komunikácia</a:t>
            </a:r>
          </a:p>
          <a:p>
            <a:pPr marL="0" indent="0" algn="ctr"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  <a:p>
            <a:pPr marL="0" indent="0" algn="ctr"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Spolupráca v pedagogickom kolektíve</a:t>
            </a:r>
          </a:p>
          <a:p>
            <a:pPr marL="0" indent="0" algn="ctr"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=</a:t>
            </a:r>
          </a:p>
          <a:p>
            <a:pPr marL="0" indent="0" algn="ctr"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Oblasti, ktoré chceme rozvíjať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" y="1841721"/>
            <a:ext cx="5699245" cy="46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163320"/>
          </a:xfrm>
        </p:spPr>
        <p:txBody>
          <a:bodyPr/>
          <a:lstStyle/>
          <a:p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Opis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prejavov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Otvorenej rešpektujúcej/ partnerskej komunikácie</a:t>
            </a:r>
            <a:b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Opis prejavov: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 radosťou chodiť do práce aj z práce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Vyučovať s radosťou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Používať spoločný jazyk pre lepšie porozumenie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počuť v škole viac empatických reakcií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Zdieľanie svojich pocitov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08" y="2240924"/>
            <a:ext cx="455371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759229" y="965443"/>
            <a:ext cx="5461268" cy="3424107"/>
          </a:xfrm>
        </p:spPr>
        <p:txBody>
          <a:bodyPr>
            <a:noAutofit/>
          </a:bodyPr>
          <a:lstStyle/>
          <a:p>
            <a:r>
              <a:rPr lang="sk-SK" sz="2400" dirty="0">
                <a:latin typeface="Andalus" panose="02020603050405020304" pitchFamily="18" charset="-78"/>
                <a:cs typeface="Andalus" panose="02020603050405020304" pitchFamily="18" charset="-78"/>
              </a:rPr>
              <a:t>Zaoberali sme sa prvým z </a:t>
            </a:r>
            <a:r>
              <a:rPr lang="sk-SK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fullanových</a:t>
            </a:r>
            <a:r>
              <a:rPr lang="sk-SK" sz="2400" dirty="0">
                <a:latin typeface="Andalus" panose="02020603050405020304" pitchFamily="18" charset="-78"/>
                <a:cs typeface="Andalus" panose="02020603050405020304" pitchFamily="18" charset="-78"/>
              </a:rPr>
              <a:t> kľúčov: Angažovanosť mravnými hodnotami a spoločne hľadali odpoveď na otázku </a:t>
            </a:r>
            <a:r>
              <a:rPr lang="sk-SK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Prečo</a:t>
            </a:r>
            <a:r>
              <a:rPr lang="sk-SK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  <a:p>
            <a:r>
              <a:rPr lang="sk-SK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Prečo</a:t>
            </a:r>
            <a:r>
              <a:rPr lang="sk-SK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touto zmenou prechádzame a snažíme sa o rešpektujúcu a otvorenú komunikáciu v pedagogickom kolektíve, sa snažíme vysvetliť všetkým kolegom aj rodičom...</a:t>
            </a:r>
            <a:endParaRPr lang="sk-SK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50" y="1084595"/>
            <a:ext cx="4968553" cy="48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7" y="2371344"/>
            <a:ext cx="4608576" cy="4230624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3" y="362240"/>
            <a:ext cx="5670835" cy="4230624"/>
          </a:xfrm>
        </p:spPr>
      </p:pic>
      <p:sp>
        <p:nvSpPr>
          <p:cNvPr id="4" name="BlokTextu 3"/>
          <p:cNvSpPr txBox="1"/>
          <p:nvPr/>
        </p:nvSpPr>
        <p:spPr>
          <a:xfrm>
            <a:off x="635359" y="476518"/>
            <a:ext cx="4430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Spoločné hľadanie odpovede </a:t>
            </a:r>
            <a:r>
              <a:rPr lang="sk-SK" sz="3200" dirty="0">
                <a:latin typeface="Andalus" panose="02020603050405020304" pitchFamily="18" charset="-78"/>
                <a:cs typeface="Andalus" panose="02020603050405020304" pitchFamily="18" charset="-78"/>
              </a:rPr>
              <a:t>na otázku </a:t>
            </a:r>
            <a:r>
              <a:rPr lang="sk-SK" sz="32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Pre</a:t>
            </a:r>
            <a:r>
              <a:rPr lang="sk-SK" sz="28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č</a:t>
            </a:r>
            <a:r>
              <a:rPr lang="sk-SK" sz="32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sk-SK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02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869</TotalTime>
  <Words>292</Words>
  <Application>Microsoft Office PowerPoint</Application>
  <PresentationFormat>Širokouhlá</PresentationFormat>
  <Paragraphs>58</Paragraphs>
  <Slides>11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Andalus</vt:lpstr>
      <vt:lpstr>Arial</vt:lpstr>
      <vt:lpstr>Calibri</vt:lpstr>
      <vt:lpstr>Courier New</vt:lpstr>
      <vt:lpstr>Times New Roman</vt:lpstr>
      <vt:lpstr>Tw Cen MT</vt:lpstr>
      <vt:lpstr>Wingdings</vt:lpstr>
      <vt:lpstr>Kvapka</vt:lpstr>
      <vt:lpstr>Riadenie zmeny v škole</vt:lpstr>
      <vt:lpstr>Vzájomné dohody</vt:lpstr>
      <vt:lpstr>Prezentácia programu PowerPoint</vt:lpstr>
      <vt:lpstr>Zisťovali sme, ako prebieha proces zmeny: Jednoduchá príručka riadenia zmeny </vt:lpstr>
      <vt:lpstr>Prezentácia programu PowerPoint</vt:lpstr>
      <vt:lpstr>Fullanov model zmeny pre tím rozvoja školy</vt:lpstr>
      <vt:lpstr>Opis prejavov Otvorenej rešpektujúcej/ partnerskej komunikácie </vt:lpstr>
      <vt:lpstr>Prezentácia programu PowerPoint</vt:lpstr>
      <vt:lpstr>Prezentácia programu PowerPoint</vt:lpstr>
      <vt:lpstr>Prezentácia programu PowerPoint</vt:lpstr>
      <vt:lpstr>Námety na akčný plán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Riadenie zmeny v škole</dc:title>
  <dc:creator>Toshiba</dc:creator>
  <cp:lastModifiedBy>Toshiba</cp:lastModifiedBy>
  <cp:revision>46</cp:revision>
  <dcterms:created xsi:type="dcterms:W3CDTF">2018-12-19T13:33:22Z</dcterms:created>
  <dcterms:modified xsi:type="dcterms:W3CDTF">2019-05-20T10:03:59Z</dcterms:modified>
</cp:coreProperties>
</file>