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dirty="0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882993-0595-4A55-8B9C-E384A572EA09}" type="datetimeFigureOut">
              <a:rPr lang="sk-SK" smtClean="0"/>
              <a:t>13.03.2017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61E790-0927-446E-84D1-C925D0E1572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3124200"/>
            <a:ext cx="6858016" cy="189436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Školská zrelosť                                a pripravenosť dieťaťa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 na školu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117791"/>
            <a:ext cx="6172200" cy="97158"/>
          </a:xfrm>
          <a:solidFill>
            <a:schemeClr val="accent1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72494" cy="1714512"/>
          </a:xfrm>
        </p:spPr>
        <p:txBody>
          <a:bodyPr>
            <a:noAutofit/>
          </a:bodyPr>
          <a:lstStyle/>
          <a:p>
            <a:pPr algn="just"/>
            <a:r>
              <a:rPr lang="sk-SK" sz="2800" dirty="0" smtClean="0">
                <a:solidFill>
                  <a:schemeClr val="tx1"/>
                </a:solidFill>
              </a:rPr>
              <a:t>Podľa školského zákona sa do prvého ročníka ZŠ prijíma dieťa, ktoré k 31.8. dovŕšilo vek 6 rokov a dosiahlo školskú spôsobilosť a školskú zrelosť.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sk-SK" sz="2800" dirty="0" smtClean="0"/>
              <a:t>Školská spôsobilosť – úroveň predchádzajúcej prípravy z hľadiska schopností získaných vplyvom prostredia a výchovy</a:t>
            </a: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Školská zrelosť – dosiahnutie takého stupňa vývinu dieťaťa ( telesného, rozumového, emocionálneho a sociálneho), ktoré úspešne zabezpečí zvládať nároky školy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Ako by sa budúci prvák mal správať: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/>
          <a:lstStyle/>
          <a:p>
            <a:r>
              <a:rPr lang="sk-SK" dirty="0" smtClean="0"/>
              <a:t>v</a:t>
            </a:r>
            <a:r>
              <a:rPr lang="sk-SK" dirty="0" smtClean="0"/>
              <a:t>ydrží pri hre alebo inej činnosti 15 – 20 minút</a:t>
            </a:r>
          </a:p>
          <a:p>
            <a:r>
              <a:rPr lang="sk-SK" dirty="0" smtClean="0"/>
              <a:t>z</a:t>
            </a:r>
            <a:r>
              <a:rPr lang="sk-SK" dirty="0" smtClean="0"/>
              <a:t>ačatú prácu dokončí, nezačína niečo nové, neodbieha</a:t>
            </a:r>
          </a:p>
          <a:p>
            <a:r>
              <a:rPr lang="sk-SK" dirty="0" smtClean="0"/>
              <a:t>n</a:t>
            </a:r>
            <a:r>
              <a:rPr lang="sk-SK" dirty="0" smtClean="0"/>
              <a:t>a nové prostredie a osoby si zvyká bez väčších problémov</a:t>
            </a:r>
          </a:p>
          <a:p>
            <a:r>
              <a:rPr lang="sk-SK" dirty="0" smtClean="0"/>
              <a:t>d</a:t>
            </a:r>
            <a:r>
              <a:rPr lang="sk-SK" dirty="0" smtClean="0"/>
              <a:t>okáže plniť požiadavky dospelého</a:t>
            </a:r>
          </a:p>
          <a:p>
            <a:r>
              <a:rPr lang="sk-SK" dirty="0" smtClean="0"/>
              <a:t>v</a:t>
            </a:r>
            <a:r>
              <a:rPr lang="sk-SK" dirty="0" smtClean="0"/>
              <a:t>ie spolupracovať s deťmi, nestráni sa ich spoločnosti, nie je prehnane bojazlivý a plačlivý</a:t>
            </a:r>
          </a:p>
          <a:p>
            <a:r>
              <a:rPr lang="sk-SK" dirty="0" smtClean="0"/>
              <a:t>d</a:t>
            </a:r>
            <a:r>
              <a:rPr lang="sk-SK" dirty="0" smtClean="0"/>
              <a:t>okáže dodržiavať pravidlá kolektívu</a:t>
            </a:r>
          </a:p>
          <a:p>
            <a:r>
              <a:rPr lang="sk-SK" dirty="0" smtClean="0"/>
              <a:t>n</a:t>
            </a:r>
            <a:r>
              <a:rPr lang="sk-SK" dirty="0" smtClean="0"/>
              <a:t>ie je agresívny, spory dokáže riešiť bez bitky, hádky a vzdorovitosti</a:t>
            </a:r>
          </a:p>
          <a:p>
            <a:r>
              <a:rPr lang="sk-SK" dirty="0" smtClean="0"/>
              <a:t>n</a:t>
            </a:r>
            <a:r>
              <a:rPr lang="sk-SK" dirty="0" smtClean="0"/>
              <a:t>eprejavujú sa uňho zlozvyky ako cmúľanie prstov, ohrýzanie nechtov a pod.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Budúci prvák by mal vedieť: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sk-SK" dirty="0" smtClean="0"/>
              <a:t>s</a:t>
            </a:r>
            <a:r>
              <a:rPr lang="sk-SK" dirty="0" smtClean="0"/>
              <a:t>amostatne sa obliecť a obuť</a:t>
            </a:r>
          </a:p>
          <a:p>
            <a:r>
              <a:rPr lang="sk-SK" dirty="0" smtClean="0"/>
              <a:t>z</a:t>
            </a:r>
            <a:r>
              <a:rPr lang="sk-SK" dirty="0" smtClean="0"/>
              <a:t>apínať gombíky a zaviazať šnúrky</a:t>
            </a:r>
          </a:p>
          <a:p>
            <a:r>
              <a:rPr lang="sk-SK" dirty="0" smtClean="0"/>
              <a:t>s</a:t>
            </a:r>
            <a:r>
              <a:rPr lang="sk-SK" dirty="0" smtClean="0"/>
              <a:t>amostatne sa najesť a obslúžiť sa na WC</a:t>
            </a:r>
          </a:p>
          <a:p>
            <a:r>
              <a:rPr lang="sk-SK" dirty="0" smtClean="0"/>
              <a:t>s</a:t>
            </a:r>
            <a:r>
              <a:rPr lang="sk-SK" dirty="0" smtClean="0"/>
              <a:t>právne vyslovovať všetky hlásky</a:t>
            </a:r>
          </a:p>
          <a:p>
            <a:r>
              <a:rPr lang="sk-SK" dirty="0" smtClean="0"/>
              <a:t>k</a:t>
            </a:r>
            <a:r>
              <a:rPr lang="sk-SK" dirty="0" smtClean="0"/>
              <a:t>resliť pevné a neroztrasené línie, obkresliť rôzne útvary – štvorec, kruh a pod.</a:t>
            </a:r>
          </a:p>
          <a:p>
            <a:r>
              <a:rPr lang="sk-SK" dirty="0" smtClean="0"/>
              <a:t>v</a:t>
            </a:r>
            <a:r>
              <a:rPr lang="sk-SK" dirty="0" smtClean="0"/>
              <a:t>ystrihnúť jednoduchý tvar podľa čiary</a:t>
            </a:r>
          </a:p>
          <a:p>
            <a:r>
              <a:rPr lang="sk-SK" dirty="0" smtClean="0"/>
              <a:t>n</a:t>
            </a:r>
            <a:r>
              <a:rPr lang="sk-SK" dirty="0" smtClean="0"/>
              <a:t>akresliť postavu so všetkými základnými znakmi ( hlava, trup, končatiny, prsty)</a:t>
            </a:r>
          </a:p>
          <a:p>
            <a:r>
              <a:rPr lang="sk-SK" dirty="0" smtClean="0"/>
              <a:t>p</a:t>
            </a:r>
            <a:r>
              <a:rPr lang="sk-SK" dirty="0" smtClean="0"/>
              <a:t>oznať a rozlíšiť základné farby</a:t>
            </a:r>
          </a:p>
          <a:p>
            <a:r>
              <a:rPr lang="sk-SK" dirty="0" smtClean="0"/>
              <a:t>s</a:t>
            </a:r>
            <a:r>
              <a:rPr lang="sk-SK" dirty="0" smtClean="0"/>
              <a:t>počítať predmety do 5</a:t>
            </a:r>
          </a:p>
          <a:p>
            <a:r>
              <a:rPr lang="sk-SK" dirty="0" smtClean="0"/>
              <a:t>p</a:t>
            </a:r>
            <a:r>
              <a:rPr lang="sk-SK" dirty="0" smtClean="0"/>
              <a:t>orozprávať obsah krátkeho textu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571472" y="785813"/>
            <a:ext cx="6896128" cy="5688012"/>
          </a:xfrm>
        </p:spPr>
        <p:txBody>
          <a:bodyPr/>
          <a:lstStyle/>
          <a:p>
            <a:r>
              <a:rPr lang="sk-SK" dirty="0" smtClean="0"/>
              <a:t>n</a:t>
            </a:r>
            <a:r>
              <a:rPr lang="sk-SK" dirty="0" smtClean="0"/>
              <a:t>aučiť sa naspamäť detskú pesničku alebo básničku</a:t>
            </a:r>
          </a:p>
          <a:p>
            <a:r>
              <a:rPr lang="sk-SK" dirty="0" smtClean="0"/>
              <a:t>v</a:t>
            </a:r>
            <a:r>
              <a:rPr lang="sk-SK" dirty="0" smtClean="0"/>
              <a:t>ysloviť krátke slovo samostatne po hláskach</a:t>
            </a:r>
          </a:p>
          <a:p>
            <a:r>
              <a:rPr lang="sk-SK" dirty="0" smtClean="0"/>
              <a:t>o</a:t>
            </a:r>
            <a:r>
              <a:rPr lang="sk-SK" dirty="0" smtClean="0"/>
              <a:t>rientovať sa v priestore, vie kde je vpredu, vzadu, hore, dole, vpravo, vľavo</a:t>
            </a:r>
          </a:p>
          <a:p>
            <a:r>
              <a:rPr lang="sk-SK" dirty="0" smtClean="0"/>
              <a:t>s</a:t>
            </a:r>
            <a:r>
              <a:rPr lang="sk-SK" dirty="0" smtClean="0"/>
              <a:t>kákať na jednej nohe</a:t>
            </a:r>
          </a:p>
          <a:p>
            <a:r>
              <a:rPr lang="sk-SK" dirty="0" smtClean="0"/>
              <a:t>m</a:t>
            </a:r>
            <a:r>
              <a:rPr lang="sk-SK" dirty="0" smtClean="0"/>
              <a:t>alo by byť zručné pri loptových hrách, chytať, hádzať loptu</a:t>
            </a:r>
          </a:p>
          <a:p>
            <a:r>
              <a:rPr lang="sk-SK" dirty="0" smtClean="0"/>
              <a:t>m</a:t>
            </a:r>
            <a:r>
              <a:rPr lang="sk-SK" dirty="0" smtClean="0"/>
              <a:t>alo by vedieť prekonávať prekážky</a:t>
            </a:r>
          </a:p>
          <a:p>
            <a:r>
              <a:rPr lang="sk-SK" dirty="0" smtClean="0"/>
              <a:t>d</a:t>
            </a:r>
            <a:r>
              <a:rPr lang="sk-SK" dirty="0" smtClean="0"/>
              <a:t>okáže manipulovať s malými predmetmi – navliekanie </a:t>
            </a:r>
            <a:r>
              <a:rPr lang="sk-SK" dirty="0" err="1" smtClean="0"/>
              <a:t>koráliek</a:t>
            </a:r>
            <a:r>
              <a:rPr lang="sk-SK" dirty="0" smtClean="0"/>
              <a:t>, modelovanie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Prejavy nezrelého prváka: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sk-SK" dirty="0" smtClean="0"/>
              <a:t>o</a:t>
            </a:r>
            <a:r>
              <a:rPr lang="sk-SK" dirty="0" smtClean="0"/>
              <a:t>neskorený vývoj reči</a:t>
            </a:r>
          </a:p>
          <a:p>
            <a:r>
              <a:rPr lang="sk-SK" dirty="0" smtClean="0"/>
              <a:t>c</a:t>
            </a:r>
            <a:r>
              <a:rPr lang="sk-SK" dirty="0" smtClean="0"/>
              <a:t>itová labilita, hravosť, nadmerná pohyblivosť</a:t>
            </a:r>
          </a:p>
          <a:p>
            <a:r>
              <a:rPr lang="sk-SK" dirty="0" smtClean="0"/>
              <a:t>r</a:t>
            </a:r>
            <a:r>
              <a:rPr lang="sk-SK" dirty="0" smtClean="0"/>
              <a:t>ýchla únava pozornosti, zábudlivosť</a:t>
            </a:r>
          </a:p>
          <a:p>
            <a:r>
              <a:rPr lang="sk-SK" dirty="0" smtClean="0"/>
              <a:t>č</a:t>
            </a:r>
            <a:r>
              <a:rPr lang="sk-SK" dirty="0" smtClean="0"/>
              <a:t>astá chorobnosť</a:t>
            </a:r>
          </a:p>
          <a:p>
            <a:r>
              <a:rPr lang="sk-SK" dirty="0" smtClean="0"/>
              <a:t>n</a:t>
            </a:r>
            <a:r>
              <a:rPr lang="sk-SK" dirty="0" smtClean="0"/>
              <a:t>epozornosť, vyrušovanie</a:t>
            </a:r>
          </a:p>
          <a:p>
            <a:r>
              <a:rPr lang="sk-SK" dirty="0" smtClean="0"/>
              <a:t>n</a:t>
            </a:r>
            <a:r>
              <a:rPr lang="sk-SK" dirty="0" smtClean="0"/>
              <a:t>eschopnosť dokončiť prácu</a:t>
            </a:r>
          </a:p>
          <a:p>
            <a:r>
              <a:rPr lang="sk-SK" dirty="0" smtClean="0"/>
              <a:t>z</a:t>
            </a:r>
            <a:r>
              <a:rPr lang="sk-SK" dirty="0" smtClean="0"/>
              <a:t>výšená únava</a:t>
            </a:r>
          </a:p>
          <a:p>
            <a:r>
              <a:rPr lang="sk-SK" dirty="0" smtClean="0"/>
              <a:t>s</a:t>
            </a:r>
            <a:r>
              <a:rPr lang="sk-SK" dirty="0" smtClean="0"/>
              <a:t>trach zo školy</a:t>
            </a:r>
          </a:p>
          <a:p>
            <a:r>
              <a:rPr lang="sk-SK" dirty="0" smtClean="0"/>
              <a:t>ť</a:t>
            </a:r>
            <a:r>
              <a:rPr lang="sk-SK" dirty="0" smtClean="0"/>
              <a:t>ažkosti v prispôsobení sa kolektívu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333</Words>
  <Application>Microsoft Office PowerPoint</Application>
  <PresentationFormat>Prezentácia na obrazovke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Školská zrelosť                                a pripravenosť dieťaťa  na školu</vt:lpstr>
      <vt:lpstr>Podľa školského zákona sa do prvého ročníka ZŠ prijíma dieťa, ktoré k 31.8. dovŕšilo vek 6 rokov a dosiahlo školskú spôsobilosť a školskú zrelosť.</vt:lpstr>
      <vt:lpstr>Ako by sa budúci prvák mal správať:</vt:lpstr>
      <vt:lpstr>Budúci prvák by mal vedieť:</vt:lpstr>
      <vt:lpstr>Snímka 5</vt:lpstr>
      <vt:lpstr>Prejavy nezrelého prváka: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zrelosť a pripravenosť dieťaťa na školu</dc:title>
  <dc:creator>User</dc:creator>
  <cp:lastModifiedBy>User</cp:lastModifiedBy>
  <cp:revision>14</cp:revision>
  <dcterms:created xsi:type="dcterms:W3CDTF">2017-03-13T13:08:08Z</dcterms:created>
  <dcterms:modified xsi:type="dcterms:W3CDTF">2017-03-13T13:56:05Z</dcterms:modified>
</cp:coreProperties>
</file>