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57" r:id="rId4"/>
    <p:sldId id="259" r:id="rId5"/>
    <p:sldId id="308" r:id="rId6"/>
    <p:sldId id="261" r:id="rId7"/>
    <p:sldId id="263" r:id="rId8"/>
    <p:sldId id="297" r:id="rId9"/>
    <p:sldId id="264" r:id="rId10"/>
    <p:sldId id="298" r:id="rId11"/>
    <p:sldId id="303" r:id="rId12"/>
    <p:sldId id="262" r:id="rId13"/>
    <p:sldId id="275" r:id="rId14"/>
    <p:sldId id="300" r:id="rId15"/>
    <p:sldId id="301" r:id="rId16"/>
    <p:sldId id="273" r:id="rId17"/>
    <p:sldId id="286" r:id="rId18"/>
    <p:sldId id="278" r:id="rId19"/>
    <p:sldId id="279" r:id="rId20"/>
    <p:sldId id="312" r:id="rId21"/>
    <p:sldId id="314" r:id="rId22"/>
    <p:sldId id="310" r:id="rId23"/>
    <p:sldId id="311" r:id="rId24"/>
    <p:sldId id="294" r:id="rId25"/>
    <p:sldId id="295" r:id="rId26"/>
    <p:sldId id="315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C22C-1359-4918-8EBC-BBC3F1C462CC}" type="datetimeFigureOut">
              <a:rPr lang="pl-PL" smtClean="0"/>
              <a:pPr/>
              <a:t>2021-05-31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9FFC-51E4-4066-9A5E-5A8EF89372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C22C-1359-4918-8EBC-BBC3F1C462CC}" type="datetimeFigureOut">
              <a:rPr lang="pl-PL" smtClean="0"/>
              <a:pPr/>
              <a:t>2021-05-31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9FFC-51E4-4066-9A5E-5A8EF89372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C22C-1359-4918-8EBC-BBC3F1C462CC}" type="datetimeFigureOut">
              <a:rPr lang="pl-PL" smtClean="0"/>
              <a:pPr/>
              <a:t>2021-05-31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9FFC-51E4-4066-9A5E-5A8EF89372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C22C-1359-4918-8EBC-BBC3F1C462CC}" type="datetimeFigureOut">
              <a:rPr lang="pl-PL" smtClean="0"/>
              <a:pPr/>
              <a:t>2021-05-31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9FFC-51E4-4066-9A5E-5A8EF89372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C22C-1359-4918-8EBC-BBC3F1C462CC}" type="datetimeFigureOut">
              <a:rPr lang="pl-PL" smtClean="0"/>
              <a:pPr/>
              <a:t>2021-05-31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9FFC-51E4-4066-9A5E-5A8EF89372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C22C-1359-4918-8EBC-BBC3F1C462CC}" type="datetimeFigureOut">
              <a:rPr lang="pl-PL" smtClean="0"/>
              <a:pPr/>
              <a:t>2021-05-31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9FFC-51E4-4066-9A5E-5A8EF89372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C22C-1359-4918-8EBC-BBC3F1C462CC}" type="datetimeFigureOut">
              <a:rPr lang="pl-PL" smtClean="0"/>
              <a:pPr/>
              <a:t>2021-05-31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9FFC-51E4-4066-9A5E-5A8EF89372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C22C-1359-4918-8EBC-BBC3F1C462CC}" type="datetimeFigureOut">
              <a:rPr lang="pl-PL" smtClean="0"/>
              <a:pPr/>
              <a:t>2021-05-31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9FFC-51E4-4066-9A5E-5A8EF89372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C22C-1359-4918-8EBC-BBC3F1C462CC}" type="datetimeFigureOut">
              <a:rPr lang="pl-PL" smtClean="0"/>
              <a:pPr/>
              <a:t>2021-05-31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9FFC-51E4-4066-9A5E-5A8EF89372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C22C-1359-4918-8EBC-BBC3F1C462CC}" type="datetimeFigureOut">
              <a:rPr lang="pl-PL" smtClean="0"/>
              <a:pPr/>
              <a:t>2021-05-31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9FFC-51E4-4066-9A5E-5A8EF89372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C22C-1359-4918-8EBC-BBC3F1C462CC}" type="datetimeFigureOut">
              <a:rPr lang="pl-PL" smtClean="0"/>
              <a:pPr/>
              <a:t>2021-05-31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9FFC-51E4-4066-9A5E-5A8EF89372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AC22C-1359-4918-8EBC-BBC3F1C462CC}" type="datetimeFigureOut">
              <a:rPr lang="pl-PL" smtClean="0"/>
              <a:pPr/>
              <a:t>2021-05-31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D9FFC-51E4-4066-9A5E-5A8EF89372F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gif"/><Relationship Id="rId4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tmp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115616" y="5301208"/>
            <a:ext cx="7365504" cy="1340768"/>
          </a:xfrm>
        </p:spPr>
        <p:txBody>
          <a:bodyPr>
            <a:normAutofit/>
          </a:bodyPr>
          <a:lstStyle/>
          <a:p>
            <a:r>
              <a:rPr lang="pl-PL" sz="3600" dirty="0" smtClean="0"/>
              <a:t>Szkoła Promująca Zdrowie</a:t>
            </a:r>
            <a:endParaRPr lang="pl-PL" sz="36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971600" y="836712"/>
            <a:ext cx="6984776" cy="288032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sz="4000" dirty="0" smtClean="0"/>
              <a:t> Profilaktyka agresji i przemocy  </a:t>
            </a:r>
          </a:p>
          <a:p>
            <a:pPr algn="ctr">
              <a:buNone/>
            </a:pPr>
            <a:r>
              <a:rPr lang="pl-PL" sz="4000" dirty="0" smtClean="0"/>
              <a:t> w Szkole Podstawowej nr 3</a:t>
            </a:r>
          </a:p>
          <a:p>
            <a:pPr algn="ctr">
              <a:buNone/>
            </a:pPr>
            <a:r>
              <a:rPr lang="pl-PL" sz="4000" dirty="0" smtClean="0"/>
              <a:t> im. Integracji Europejskiej </a:t>
            </a:r>
          </a:p>
          <a:p>
            <a:pPr algn="ctr">
              <a:buNone/>
            </a:pPr>
            <a:r>
              <a:rPr lang="pl-PL" sz="4000" dirty="0" smtClean="0"/>
              <a:t>w Kostrzynie nad Odrą</a:t>
            </a:r>
            <a:endParaRPr lang="pl-PL" sz="4000" dirty="0"/>
          </a:p>
        </p:txBody>
      </p:sp>
      <p:pic>
        <p:nvPicPr>
          <p:cNvPr id="30722" name="Picture 2" descr="Szkoła Podstawowa nr 3 im. Integracji Europejskiej w Kostrzynie nad Odr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789040"/>
            <a:ext cx="1724603" cy="17137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C:\Users\xxx\Documents\Szkoła promująca zdrowie\2019-20\Dokumentacja\Dokumentacja do wysłania- certyfikat 2019-20\Konkursy - biblioteka\hdimg36f9f84b8962c7a455b328fae9d16b.jpg"/>
          <p:cNvPicPr>
            <a:picLocks noChangeAspect="1" noChangeArrowheads="1"/>
          </p:cNvPicPr>
          <p:nvPr/>
        </p:nvPicPr>
        <p:blipFill>
          <a:blip r:embed="rId2" cstate="print"/>
          <a:srcRect l="8001" t="21650" b="12201"/>
          <a:stretch>
            <a:fillRect/>
          </a:stretch>
        </p:blipFill>
        <p:spPr bwMode="auto">
          <a:xfrm rot="348614">
            <a:off x="6135072" y="1325540"/>
            <a:ext cx="2674483" cy="2563996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pl-PL" sz="2600" b="1" dirty="0" smtClean="0">
                <a:latin typeface="Times New Roman" pitchFamily="18" charset="0"/>
                <a:cs typeface="Times New Roman" pitchFamily="18" charset="0"/>
              </a:rPr>
              <a:t>Umożliwienie uczniom rozwijania zainteresowań, osiągania sukcesów, planowania przyszłości i organizacji czasu wolnego</a:t>
            </a:r>
            <a:endParaRPr lang="pl-PL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C:\Users\xxx\Documents\Trzymaj Formę\2018\Zdjęcia od Magdy\35114001_1838568843116847_245953763221700608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253" b="16301"/>
          <a:stretch>
            <a:fillRect/>
          </a:stretch>
        </p:blipFill>
        <p:spPr bwMode="auto">
          <a:xfrm>
            <a:off x="5724128" y="4581128"/>
            <a:ext cx="3203848" cy="1848088"/>
          </a:xfrm>
          <a:prstGeom prst="rect">
            <a:avLst/>
          </a:prstGeom>
          <a:noFill/>
        </p:spPr>
      </p:pic>
      <p:pic>
        <p:nvPicPr>
          <p:cNvPr id="53251" name="Picture 3" descr="C:\Users\xxx\Documents\Szkoła promująca zdrowie\2019-20\Dokumentacja\Dokumentacja do wysłania- certyfikat 2019-20\Dzień chemii\hdimgb19a6a89b7af8f1046ad19a67de6b6.jpg"/>
          <p:cNvPicPr>
            <a:picLocks noChangeAspect="1" noChangeArrowheads="1"/>
          </p:cNvPicPr>
          <p:nvPr/>
        </p:nvPicPr>
        <p:blipFill>
          <a:blip r:embed="rId4" cstate="print"/>
          <a:srcRect l="33463" t="32281" r="10626" b="22832"/>
          <a:stretch>
            <a:fillRect/>
          </a:stretch>
        </p:blipFill>
        <p:spPr bwMode="auto">
          <a:xfrm>
            <a:off x="559520" y="1381858"/>
            <a:ext cx="3657249" cy="1957401"/>
          </a:xfrm>
          <a:prstGeom prst="rect">
            <a:avLst/>
          </a:prstGeom>
          <a:noFill/>
        </p:spPr>
      </p:pic>
      <p:pic>
        <p:nvPicPr>
          <p:cNvPr id="53253" name="Picture 5" descr="C:\Users\xxx\Documents\Szkoła promująca zdrowie\2019-20\Dokumentacja\Dokumentacja do wysłania- certyfikat 2019-20\Konkursy inne\hdimg9d60fb31b0295ac1c8c84a62c60394.jpg"/>
          <p:cNvPicPr>
            <a:picLocks noChangeAspect="1" noChangeArrowheads="1"/>
          </p:cNvPicPr>
          <p:nvPr/>
        </p:nvPicPr>
        <p:blipFill>
          <a:blip r:embed="rId5" cstate="print"/>
          <a:srcRect l="25588" t="24800" r="2751" b="21650"/>
          <a:stretch>
            <a:fillRect/>
          </a:stretch>
        </p:blipFill>
        <p:spPr bwMode="auto">
          <a:xfrm rot="20625016">
            <a:off x="377041" y="3071996"/>
            <a:ext cx="3380140" cy="1894364"/>
          </a:xfrm>
          <a:prstGeom prst="rect">
            <a:avLst/>
          </a:prstGeom>
          <a:noFill/>
        </p:spPr>
      </p:pic>
      <p:pic>
        <p:nvPicPr>
          <p:cNvPr id="53255" name="Picture 7" descr="XXIX Międzynarodowy Konkurs &quot;Kangur Matematyczny&quot; - Aktualności ..."/>
          <p:cNvPicPr>
            <a:picLocks noChangeAspect="1" noChangeArrowheads="1"/>
          </p:cNvPicPr>
          <p:nvPr/>
        </p:nvPicPr>
        <p:blipFill>
          <a:blip r:embed="rId6" cstate="print"/>
          <a:srcRect l="20469" r="14030" b="589"/>
          <a:stretch>
            <a:fillRect/>
          </a:stretch>
        </p:blipFill>
        <p:spPr bwMode="auto">
          <a:xfrm rot="827082">
            <a:off x="4303219" y="1384618"/>
            <a:ext cx="1768383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259" name="AutoShape 11" descr="KONKURS „MISTRZ TABLICZKI MNOŻENIA” – SzkolaCzapury.pl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3261" name="Picture 13" descr="KONKURS „MISTRZ TABLICZKI MNOŻENIA” – SzkolaCzapury.p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3140968"/>
            <a:ext cx="1855093" cy="1855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xxx\Documents\Szkoła promująca zdrowie\2019-20\Dokumentacja\Dokumentacja do wysłania- certyfikat 2019-20\ICT\hdimg8bfd398ac186bf2f3a0ddde7441dea.jpg"/>
          <p:cNvPicPr>
            <a:picLocks noChangeAspect="1" noChangeArrowheads="1"/>
          </p:cNvPicPr>
          <p:nvPr/>
        </p:nvPicPr>
        <p:blipFill>
          <a:blip r:embed="rId8" cstate="print"/>
          <a:srcRect l="4820" r="6008" b="-1222"/>
          <a:stretch>
            <a:fillRect/>
          </a:stretch>
        </p:blipFill>
        <p:spPr bwMode="auto">
          <a:xfrm rot="20831955">
            <a:off x="2266701" y="4274477"/>
            <a:ext cx="3010631" cy="2278315"/>
          </a:xfrm>
          <a:prstGeom prst="rect">
            <a:avLst/>
          </a:prstGeom>
          <a:noFill/>
        </p:spPr>
      </p:pic>
      <p:pic>
        <p:nvPicPr>
          <p:cNvPr id="53257" name="Picture 9" descr="Konkurs „Czytanie warte zachodu”"/>
          <p:cNvPicPr>
            <a:picLocks noChangeAspect="1" noChangeArrowheads="1"/>
          </p:cNvPicPr>
          <p:nvPr/>
        </p:nvPicPr>
        <p:blipFill>
          <a:blip r:embed="rId9" cstate="print"/>
          <a:srcRect l="9753" t="37052" r="19874" b="15760"/>
          <a:stretch>
            <a:fillRect/>
          </a:stretch>
        </p:blipFill>
        <p:spPr bwMode="auto">
          <a:xfrm rot="874674">
            <a:off x="4334655" y="3131665"/>
            <a:ext cx="1796723" cy="120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C:\Users\xxx\Documents\Szkoła promująca zdrowie\2019-20\Dokumentacja\Dokumentacja do wysłania- certyfikat 2019-20\Warsztaty- park narodowy i konie\hdimgc034eea3a87fa75d63daade03f9e0e.jpg"/>
          <p:cNvPicPr>
            <a:picLocks noChangeAspect="1" noChangeArrowheads="1"/>
          </p:cNvPicPr>
          <p:nvPr/>
        </p:nvPicPr>
        <p:blipFill>
          <a:blip r:embed="rId2" cstate="print"/>
          <a:srcRect l="17800" r="23400"/>
          <a:stretch>
            <a:fillRect/>
          </a:stretch>
        </p:blipFill>
        <p:spPr bwMode="auto">
          <a:xfrm rot="21020612">
            <a:off x="3546157" y="1573460"/>
            <a:ext cx="2262788" cy="513111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2229" name="Picture 5" descr="C:\Users\xxx\Documents\Szkoła promująca zdrowie\2019-20\Dokumentacja\Dokumentacja do wysłania- certyfikat 2019-20\Warsztaty- park narodowy i konie\hdimg030a3e21724a54d0ae9b55c8e21952.jpg"/>
          <p:cNvPicPr>
            <a:picLocks noChangeAspect="1" noChangeArrowheads="1"/>
          </p:cNvPicPr>
          <p:nvPr/>
        </p:nvPicPr>
        <p:blipFill>
          <a:blip r:embed="rId3" cstate="print"/>
          <a:srcRect l="9838"/>
          <a:stretch>
            <a:fillRect/>
          </a:stretch>
        </p:blipFill>
        <p:spPr bwMode="auto">
          <a:xfrm>
            <a:off x="5436096" y="188640"/>
            <a:ext cx="3518662" cy="2926952"/>
          </a:xfrm>
          <a:prstGeom prst="rect">
            <a:avLst/>
          </a:prstGeom>
          <a:noFill/>
        </p:spPr>
      </p:pic>
      <p:pic>
        <p:nvPicPr>
          <p:cNvPr id="52228" name="Picture 4" descr="C:\Users\xxx\Documents\Szkoła promująca zdrowie\2019-20\Dokumentacja\Dokumentacja do wysłania- certyfikat 2019-20\Warsztaty teatralne\hdimge9e3db7aa9c2e083de82fd642e3a42.jpg"/>
          <p:cNvPicPr>
            <a:picLocks noChangeAspect="1" noChangeArrowheads="1"/>
          </p:cNvPicPr>
          <p:nvPr/>
        </p:nvPicPr>
        <p:blipFill>
          <a:blip r:embed="rId4" cstate="print"/>
          <a:srcRect l="-1527" t="15269" r="8503" b="-373"/>
          <a:stretch>
            <a:fillRect/>
          </a:stretch>
        </p:blipFill>
        <p:spPr bwMode="auto">
          <a:xfrm rot="21010845">
            <a:off x="170510" y="527974"/>
            <a:ext cx="3331388" cy="2285811"/>
          </a:xfrm>
          <a:prstGeom prst="rect">
            <a:avLst/>
          </a:prstGeom>
          <a:noFill/>
        </p:spPr>
      </p:pic>
      <p:sp>
        <p:nvSpPr>
          <p:cNvPr id="14" name="Symbol zastępczy zawartości 13"/>
          <p:cNvSpPr>
            <a:spLocks noGrp="1"/>
          </p:cNvSpPr>
          <p:nvPr>
            <p:ph idx="1"/>
          </p:nvPr>
        </p:nvSpPr>
        <p:spPr>
          <a:xfrm flipV="1">
            <a:off x="8388424" y="6126163"/>
            <a:ext cx="298376" cy="45719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pic>
        <p:nvPicPr>
          <p:cNvPr id="52231" name="Picture 7" descr="C:\Users\xxx\Documents\Szkoła promująca zdrowie\2019-20\Dokumentacja\Dokumentacja do wysłania- certyfikat 2019-20\Warsztaty- park narodowy i konie\hdimge1ae67997d28c7f6a41070de2bb09d.jpg"/>
          <p:cNvPicPr>
            <a:picLocks noChangeAspect="1" noChangeArrowheads="1"/>
          </p:cNvPicPr>
          <p:nvPr/>
        </p:nvPicPr>
        <p:blipFill>
          <a:blip r:embed="rId5" cstate="print"/>
          <a:srcRect l="19200" t="31100" r="45800" b="25850"/>
          <a:stretch>
            <a:fillRect/>
          </a:stretch>
        </p:blipFill>
        <p:spPr bwMode="auto">
          <a:xfrm rot="676388">
            <a:off x="6351494" y="2821436"/>
            <a:ext cx="2252434" cy="3693992"/>
          </a:xfrm>
          <a:prstGeom prst="rect">
            <a:avLst/>
          </a:prstGeom>
          <a:noFill/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 cstate="print"/>
          <a:srcRect l="18898" t="12298" r="21258" b="-276"/>
          <a:stretch>
            <a:fillRect/>
          </a:stretch>
        </p:blipFill>
        <p:spPr bwMode="auto">
          <a:xfrm rot="5776675">
            <a:off x="408302" y="3158527"/>
            <a:ext cx="2929957" cy="323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0"/>
            <a:ext cx="8373616" cy="1440160"/>
          </a:xfrm>
        </p:spPr>
        <p:txBody>
          <a:bodyPr>
            <a:noAutofit/>
          </a:bodyPr>
          <a:lstStyle/>
          <a:p>
            <a:pPr algn="l"/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Wzmacnianie pozytywnych relacji interpersonalnych między uczniami, przez  organizowanie wielu imprez i uroczystości szkolnych i  klasowych, sprzyjających integrowaniu się uczniów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/>
          </a:bodyPr>
          <a:lstStyle/>
          <a:p>
            <a:endParaRPr lang="pl-PL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69" name="Picture 1" descr="C:\Users\xxx\Documents\Szkoła promująca zdrowie\2019-20\Dokumentacja\Dokumentacja do wysłania- certyfikat 2019-20\Mikołajki i Andrzejki\hdimg2dbe9012a22831c3831cb463cd94b2.jpg"/>
          <p:cNvPicPr>
            <a:picLocks noChangeAspect="1" noChangeArrowheads="1"/>
          </p:cNvPicPr>
          <p:nvPr/>
        </p:nvPicPr>
        <p:blipFill>
          <a:blip r:embed="rId2" cstate="print"/>
          <a:srcRect l="-315" t="5233"/>
          <a:stretch>
            <a:fillRect/>
          </a:stretch>
        </p:blipFill>
        <p:spPr bwMode="auto">
          <a:xfrm rot="21290155">
            <a:off x="353964" y="1654566"/>
            <a:ext cx="3882806" cy="2444422"/>
          </a:xfrm>
          <a:prstGeom prst="rect">
            <a:avLst/>
          </a:prstGeom>
          <a:noFill/>
        </p:spPr>
      </p:pic>
      <p:pic>
        <p:nvPicPr>
          <p:cNvPr id="11" name="Picture 1" descr="C:\Users\xxx\Documents\Szkoła promująca zdrowie\2019-20\Dokumentacja\Dokumentacja do wysłania- certyfikat 2019-20\Święto szkoły\hdimg60d464a643030539b5f51ab0d9cbde.jpg"/>
          <p:cNvPicPr>
            <a:picLocks noChangeAspect="1" noChangeArrowheads="1"/>
          </p:cNvPicPr>
          <p:nvPr/>
        </p:nvPicPr>
        <p:blipFill>
          <a:blip r:embed="rId3" cstate="print"/>
          <a:srcRect r="20075" b="9838"/>
          <a:stretch>
            <a:fillRect/>
          </a:stretch>
        </p:blipFill>
        <p:spPr bwMode="auto">
          <a:xfrm>
            <a:off x="4644008" y="1484784"/>
            <a:ext cx="3661369" cy="2753565"/>
          </a:xfrm>
          <a:prstGeom prst="rect">
            <a:avLst/>
          </a:prstGeom>
          <a:noFill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81433">
            <a:off x="4797095" y="3910299"/>
            <a:ext cx="3863837" cy="25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 descr="C:\Users\xxx\Documents\Szkoła promująca zdrowie\2019-20\Dokumentacja\Dokumentacja do wysłania- certyfikat 2019-20\Bal karnawałowy\hdimgf03908db35789d8a97629ae18c6c2d.jpg"/>
          <p:cNvPicPr>
            <a:picLocks noChangeAspect="1" noChangeArrowheads="1"/>
          </p:cNvPicPr>
          <p:nvPr/>
        </p:nvPicPr>
        <p:blipFill>
          <a:blip r:embed="rId5" cstate="print"/>
          <a:srcRect l="1963" t="3954" r="1963" b="1593"/>
          <a:stretch>
            <a:fillRect/>
          </a:stretch>
        </p:blipFill>
        <p:spPr bwMode="auto">
          <a:xfrm rot="266860">
            <a:off x="347626" y="3724836"/>
            <a:ext cx="4017789" cy="2634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 descr="C:\Users\xxx\Documents\Szkoła promująca zdrowie\2019-20\Dokumentacja\Dokumentacja do wysłania- certyfikat 2019-20\Słodziaki\hdimg9f91edeb1378af3ff085762c31517c.jpg"/>
          <p:cNvPicPr>
            <a:picLocks noChangeAspect="1" noChangeArrowheads="1"/>
          </p:cNvPicPr>
          <p:nvPr/>
        </p:nvPicPr>
        <p:blipFill>
          <a:blip r:embed="rId2" cstate="print"/>
          <a:srcRect t="4851"/>
          <a:stretch>
            <a:fillRect/>
          </a:stretch>
        </p:blipFill>
        <p:spPr bwMode="auto">
          <a:xfrm rot="289360">
            <a:off x="280112" y="4169427"/>
            <a:ext cx="3563888" cy="2543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7704856" cy="119675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3100" b="1" dirty="0" smtClean="0">
                <a:latin typeface="Times New Roman" pitchFamily="18" charset="0"/>
                <a:cs typeface="Times New Roman" pitchFamily="18" charset="0"/>
              </a:rPr>
              <a:t>Uczenie się zasad współpracy podczas realizacji </a:t>
            </a:r>
            <a:br>
              <a:rPr lang="pl-PL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100" b="1" dirty="0" smtClean="0">
                <a:latin typeface="Times New Roman" pitchFamily="18" charset="0"/>
                <a:cs typeface="Times New Roman" pitchFamily="18" charset="0"/>
              </a:rPr>
              <a:t>różnych projektów i  przedsięwzięć </a:t>
            </a:r>
            <a:r>
              <a:rPr lang="pl-PL" sz="3100" dirty="0" smtClean="0"/>
              <a:t/>
            </a:r>
            <a:br>
              <a:rPr lang="pl-PL" sz="3100" dirty="0" smtClean="0"/>
            </a:br>
            <a:endParaRPr lang="pl-PL" sz="3100" dirty="0"/>
          </a:p>
        </p:txBody>
      </p:sp>
      <p:pic>
        <p:nvPicPr>
          <p:cNvPr id="20484" name="Picture 4" descr="C:\Users\xxx\Documents\Szkoła promująca zdrowie\2019-20\Dokumentacja\Dokumentacja do wysłania- certyfikat 2019-20\Słodziaki\hdimg2b257ca3c1cc569f752bd7e4a5debf.jpg"/>
          <p:cNvPicPr>
            <a:picLocks noChangeAspect="1" noChangeArrowheads="1"/>
          </p:cNvPicPr>
          <p:nvPr/>
        </p:nvPicPr>
        <p:blipFill>
          <a:blip r:embed="rId3" cstate="print"/>
          <a:srcRect l="7746" t="20600" r="29525" b="30004"/>
          <a:stretch>
            <a:fillRect/>
          </a:stretch>
        </p:blipFill>
        <p:spPr bwMode="auto">
          <a:xfrm rot="20706004">
            <a:off x="3688954" y="4040510"/>
            <a:ext cx="3333585" cy="1968777"/>
          </a:xfrm>
          <a:prstGeom prst="rect">
            <a:avLst/>
          </a:prstGeom>
          <a:noFill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4" cstate="print"/>
          <a:srcRect t="22750" r="17979" b="2001"/>
          <a:stretch>
            <a:fillRect/>
          </a:stretch>
        </p:blipFill>
        <p:spPr bwMode="auto">
          <a:xfrm>
            <a:off x="467544" y="1412776"/>
            <a:ext cx="376743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5" cstate="print"/>
          <a:srcRect l="383" t="21987"/>
          <a:stretch>
            <a:fillRect/>
          </a:stretch>
        </p:blipFill>
        <p:spPr bwMode="auto">
          <a:xfrm rot="562909">
            <a:off x="4231422" y="1696363"/>
            <a:ext cx="4558060" cy="2379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Symbol zastępczy zawartości 18" descr="qw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 flipH="1">
            <a:off x="8686800" y="6012259"/>
            <a:ext cx="61913" cy="51594"/>
          </a:xfrm>
        </p:spPr>
      </p:pic>
      <p:sp>
        <p:nvSpPr>
          <p:cNvPr id="20494" name="AutoShape 14" descr="PODUSZKA EMOTIKONA EMOTKA JASIEK UŚMIECH EMOJI 35 - 7352741461 ..."/>
          <p:cNvSpPr>
            <a:spLocks noChangeAspect="1" noChangeArrowheads="1"/>
          </p:cNvSpPr>
          <p:nvPr/>
        </p:nvSpPr>
        <p:spPr bwMode="auto">
          <a:xfrm>
            <a:off x="155575" y="-860425"/>
            <a:ext cx="2152650" cy="1800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" name="Obraz 19" descr="q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3789040"/>
            <a:ext cx="1517213" cy="1264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3" name="Picture 1" descr="C:\Users\xxx\Documents\Szkoła promująca zdrowie\2019-20\Dokumentacja\Dokumentacja do wysłania- certyfikat 2019-20\Szewczyk\hdimg50e8a2da8eddc0bd3a892633660720.jpg"/>
          <p:cNvPicPr>
            <a:picLocks noChangeAspect="1" noChangeArrowheads="1"/>
          </p:cNvPicPr>
          <p:nvPr/>
        </p:nvPicPr>
        <p:blipFill>
          <a:blip r:embed="rId8" cstate="print"/>
          <a:srcRect l="6689" t="7476" r="12200" b="26375"/>
          <a:stretch>
            <a:fillRect/>
          </a:stretch>
        </p:blipFill>
        <p:spPr bwMode="auto">
          <a:xfrm rot="21386461">
            <a:off x="6126558" y="5166482"/>
            <a:ext cx="2664296" cy="1448549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 rot="490227">
            <a:off x="5520461" y="146132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Aktywne spędzanie przerw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EM\Desktop\Trzymaj formę\20180521_0939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97507">
            <a:off x="129134" y="508526"/>
            <a:ext cx="4388652" cy="2468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0714" t="-380"/>
          <a:stretch>
            <a:fillRect/>
          </a:stretch>
        </p:blipFill>
        <p:spPr bwMode="auto">
          <a:xfrm>
            <a:off x="0" y="4581128"/>
            <a:ext cx="3600400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C:\Users\OEM\Desktop\Trzymaj formę\20180314_113843.jpg"/>
          <p:cNvPicPr>
            <a:picLocks noChangeAspect="1" noChangeArrowheads="1"/>
          </p:cNvPicPr>
          <p:nvPr/>
        </p:nvPicPr>
        <p:blipFill>
          <a:blip r:embed="rId4" cstate="print"/>
          <a:srcRect l="34544" t="25555" r="17716" b="8972"/>
          <a:stretch>
            <a:fillRect/>
          </a:stretch>
        </p:blipFill>
        <p:spPr bwMode="auto">
          <a:xfrm rot="5093836">
            <a:off x="-16581" y="2607828"/>
            <a:ext cx="2748509" cy="212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3278" t="11656" r="9307"/>
          <a:stretch>
            <a:fillRect/>
          </a:stretch>
        </p:blipFill>
        <p:spPr bwMode="auto">
          <a:xfrm>
            <a:off x="4355976" y="116632"/>
            <a:ext cx="4355976" cy="2476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OEM\Desktop\Trzymaj formę\20180625_1148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33703">
            <a:off x="2138299" y="2380675"/>
            <a:ext cx="3681153" cy="207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OEM\Desktop\Trzymaj formę\20180521_092714.jpg"/>
          <p:cNvPicPr>
            <a:picLocks noChangeAspect="1" noChangeArrowheads="1"/>
          </p:cNvPicPr>
          <p:nvPr/>
        </p:nvPicPr>
        <p:blipFill>
          <a:blip r:embed="rId7" cstate="print"/>
          <a:srcRect l="13109" t="4158"/>
          <a:stretch>
            <a:fillRect/>
          </a:stretch>
        </p:blipFill>
        <p:spPr bwMode="auto">
          <a:xfrm rot="496813">
            <a:off x="4457445" y="1445589"/>
            <a:ext cx="2571179" cy="159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 l="4207" t="3740" r="12699" b="25204"/>
          <a:stretch>
            <a:fillRect/>
          </a:stretch>
        </p:blipFill>
        <p:spPr bwMode="auto">
          <a:xfrm>
            <a:off x="5292080" y="4869160"/>
            <a:ext cx="374252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 cstate="print"/>
          <a:srcRect t="12167" r="3580" b="16860"/>
          <a:stretch>
            <a:fillRect/>
          </a:stretch>
        </p:blipFill>
        <p:spPr bwMode="auto">
          <a:xfrm rot="20750320">
            <a:off x="3175489" y="4329114"/>
            <a:ext cx="1791749" cy="234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10" cstate="print"/>
          <a:srcRect l="11644" r="34019" b="12601"/>
          <a:stretch>
            <a:fillRect/>
          </a:stretch>
        </p:blipFill>
        <p:spPr bwMode="auto">
          <a:xfrm>
            <a:off x="6084168" y="2420888"/>
            <a:ext cx="2808312" cy="254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4104456" cy="576064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Trzymaj formę</a:t>
            </a:r>
            <a:endParaRPr lang="pl-PL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2746648" cy="1143000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Owoce </a:t>
            </a:r>
            <a:br>
              <a:rPr lang="pl-PL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i warzywa </a:t>
            </a:r>
            <a:endParaRPr lang="pl-PL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C:\Users\xxx\Documents\Szkoła promująca zdrowie\2019-20\Dokumentacja\Dokumentacja do wysłania- certyfikat 2019-20\Owoce i warzywa w klasie 3 - A. Babij\hdimg9629fc9277cb8456d721d0eff40234.jpg"/>
          <p:cNvPicPr>
            <a:picLocks noChangeAspect="1" noChangeArrowheads="1"/>
          </p:cNvPicPr>
          <p:nvPr/>
        </p:nvPicPr>
        <p:blipFill>
          <a:blip r:embed="rId2" cstate="print"/>
          <a:srcRect r="-1004" b="4102"/>
          <a:stretch>
            <a:fillRect/>
          </a:stretch>
        </p:blipFill>
        <p:spPr bwMode="auto">
          <a:xfrm>
            <a:off x="2627784" y="0"/>
            <a:ext cx="3096344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5" name="Picture 3" descr="C:\Users\xxx\Documents\Szkoła promująca zdrowie\2019-20\Dokumentacja\Dokumentacja do wysłania- certyfikat 2019-20\Owoce i warzywa w klasie 3 - A. Babij\hdimgaf14af6ce052fea0a031518a237f8f.jpg"/>
          <p:cNvPicPr>
            <a:picLocks noChangeAspect="1" noChangeArrowheads="1"/>
          </p:cNvPicPr>
          <p:nvPr/>
        </p:nvPicPr>
        <p:blipFill>
          <a:blip r:embed="rId3" cstate="print"/>
          <a:srcRect l="-1743" t="4648" r="8316" b="23304"/>
          <a:stretch>
            <a:fillRect/>
          </a:stretch>
        </p:blipFill>
        <p:spPr bwMode="auto">
          <a:xfrm>
            <a:off x="5508104" y="260648"/>
            <a:ext cx="385952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1" name="Picture 9" descr="C:\Users\xxx\Documents\Szkoła promująca zdrowie\2019-20\Dokumentacja\Dokumentacja do wysłania- certyfikat 2019-20\Owoce i warzywa w klasie 3 - A. Babij\hdimg1496a85c47109c18a678db384b23e1.jpg"/>
          <p:cNvPicPr>
            <a:picLocks noChangeAspect="1" noChangeArrowheads="1"/>
          </p:cNvPicPr>
          <p:nvPr/>
        </p:nvPicPr>
        <p:blipFill>
          <a:blip r:embed="rId4" cstate="print"/>
          <a:srcRect l="14386" t="5786"/>
          <a:stretch>
            <a:fillRect/>
          </a:stretch>
        </p:blipFill>
        <p:spPr bwMode="auto">
          <a:xfrm>
            <a:off x="323528" y="1628800"/>
            <a:ext cx="3397388" cy="280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8" name="Picture 6" descr="C:\Users\xxx\Documents\Szkoła promująca zdrowie\2019-20\Dokumentacja\Dokumentacja do wysłania- certyfikat 2019-20\Owoce i warzywa w klasie 3 - A. Babij\hdimg00ddd2ed43fac38ac8039af0fca624.jpg"/>
          <p:cNvPicPr>
            <a:picLocks noChangeAspect="1" noChangeArrowheads="1"/>
          </p:cNvPicPr>
          <p:nvPr/>
        </p:nvPicPr>
        <p:blipFill>
          <a:blip r:embed="rId5" cstate="print"/>
          <a:srcRect l="11120" b="13379"/>
          <a:stretch>
            <a:fillRect/>
          </a:stretch>
        </p:blipFill>
        <p:spPr bwMode="auto">
          <a:xfrm rot="21068992">
            <a:off x="3945997" y="1652528"/>
            <a:ext cx="3303539" cy="2414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xxx\Documents\Szkoła promująca zdrowie\2019-20\Dokumentacja\Dokumentacja do wysłania- certyfikat 2019-20\scenka wegetarianizm\wegetarianizm 5.jpe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17713" t="3966"/>
          <a:stretch>
            <a:fillRect/>
          </a:stretch>
        </p:blipFill>
        <p:spPr bwMode="auto">
          <a:xfrm>
            <a:off x="2627784" y="4221088"/>
            <a:ext cx="3713181" cy="2371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C:\Users\xxx\Documents\Szkoła promująca zdrowie\2019-20\Dokumentacja\Dokumentacja do wysłania- certyfikat 2019-20\scenka wegetarianizm\wegetarianizm 6.JPG"/>
          <p:cNvPicPr>
            <a:picLocks noChangeAspect="1" noChangeArrowheads="1"/>
          </p:cNvPicPr>
          <p:nvPr/>
        </p:nvPicPr>
        <p:blipFill>
          <a:blip r:embed="rId7" cstate="print"/>
          <a:srcRect l="28850" t="15205" r="28400" b="8859"/>
          <a:stretch>
            <a:fillRect/>
          </a:stretch>
        </p:blipFill>
        <p:spPr bwMode="auto">
          <a:xfrm>
            <a:off x="6228184" y="3216420"/>
            <a:ext cx="2915816" cy="3452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ole tekstowe 11"/>
          <p:cNvSpPr txBox="1"/>
          <p:nvPr/>
        </p:nvSpPr>
        <p:spPr>
          <a:xfrm>
            <a:off x="0" y="5229200"/>
            <a:ext cx="3635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Scenka</a:t>
            </a:r>
          </a:p>
          <a:p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 o wegetarianizmie</a:t>
            </a:r>
            <a:endParaRPr lang="pl-PL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Profilaktyka uzależnień: warsztaty, pogadanki, spotkania z policjantami</a:t>
            </a:r>
            <a:endParaRPr lang="pl-PL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az 6" descr="hdimgc13f25884812057b5c260381bbc5cc.jpg"/>
          <p:cNvPicPr>
            <a:picLocks noChangeAspect="1"/>
          </p:cNvPicPr>
          <p:nvPr/>
        </p:nvPicPr>
        <p:blipFill>
          <a:blip r:embed="rId2" cstate="print"/>
          <a:srcRect l="16926" t="33463" r="15350" b="29919"/>
          <a:stretch>
            <a:fillRect/>
          </a:stretch>
        </p:blipFill>
        <p:spPr>
          <a:xfrm>
            <a:off x="2951312" y="4437112"/>
            <a:ext cx="6192688" cy="2232248"/>
          </a:xfrm>
          <a:prstGeom prst="rect">
            <a:avLst/>
          </a:prstGeom>
        </p:spPr>
      </p:pic>
      <p:pic>
        <p:nvPicPr>
          <p:cNvPr id="24579" name="Picture 3" descr="C:\Users\xxx\Documents\Szkoła promująca zdrowie\2019-20\Dokumentacja\Dokumentacja do wysłania- certyfikat 2019-20\Warsztaty i spektakle profilkatyczne zakazany owoc\hdimg4571910545ee8d3954d318fbbd862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-8561" t="25313"/>
          <a:stretch>
            <a:fillRect/>
          </a:stretch>
        </p:blipFill>
        <p:spPr bwMode="auto">
          <a:xfrm rot="20946912">
            <a:off x="5052161" y="1046010"/>
            <a:ext cx="3935513" cy="2030649"/>
          </a:xfrm>
          <a:prstGeom prst="rect">
            <a:avLst/>
          </a:prstGeom>
          <a:noFill/>
        </p:spPr>
      </p:pic>
      <p:pic>
        <p:nvPicPr>
          <p:cNvPr id="24580" name="Picture 4" descr="C:\Users\xxx\Documents\Szkoła promująca zdrowie\2019-20\Dokumentacja\Dokumentacja do wysłania- certyfikat 2019-20\Warsztaty i spektakle profilkatyczne zakazany owoc\hdimgd057b10e73da6c535cc34b92158350.jpg"/>
          <p:cNvPicPr>
            <a:picLocks noChangeAspect="1" noChangeArrowheads="1"/>
          </p:cNvPicPr>
          <p:nvPr/>
        </p:nvPicPr>
        <p:blipFill>
          <a:blip r:embed="rId4" cstate="print"/>
          <a:srcRect l="3937" t="23625" r="19676" b="21306"/>
          <a:stretch>
            <a:fillRect/>
          </a:stretch>
        </p:blipFill>
        <p:spPr bwMode="auto">
          <a:xfrm rot="730939">
            <a:off x="193174" y="1110834"/>
            <a:ext cx="4896544" cy="2353355"/>
          </a:xfrm>
          <a:prstGeom prst="rect">
            <a:avLst/>
          </a:prstGeom>
          <a:noFill/>
        </p:spPr>
      </p:pic>
      <p:pic>
        <p:nvPicPr>
          <p:cNvPr id="6" name="Obraz 5" descr="33770859_2348126165201107_811776504303190016_n.jpg"/>
          <p:cNvPicPr>
            <a:picLocks noChangeAspect="1"/>
          </p:cNvPicPr>
          <p:nvPr/>
        </p:nvPicPr>
        <p:blipFill>
          <a:blip r:embed="rId5" cstate="print">
            <a:lum contrast="44000"/>
          </a:blip>
          <a:srcRect r="1654" b="7614"/>
          <a:stretch>
            <a:fillRect/>
          </a:stretch>
        </p:blipFill>
        <p:spPr>
          <a:xfrm rot="1807822">
            <a:off x="1959267" y="2750615"/>
            <a:ext cx="1666201" cy="237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541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880518">
            <a:off x="405432" y="4915302"/>
            <a:ext cx="2297151" cy="1722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Konkursy w ramach kampanii Zachowaj Trzeźwy Umys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902447">
            <a:off x="4561946" y="3230057"/>
            <a:ext cx="2257630" cy="1438135"/>
          </a:xfrm>
          <a:prstGeom prst="rect">
            <a:avLst/>
          </a:prstGeom>
          <a:noFill/>
        </p:spPr>
      </p:pic>
      <p:pic>
        <p:nvPicPr>
          <p:cNvPr id="24582" name="Picture 6" descr="SZKOLNY DZIEŃ PROFILAKTYKI „Smart to znaczy mądrze! Uzależnienie ..."/>
          <p:cNvPicPr>
            <a:picLocks noChangeAspect="1" noChangeArrowheads="1"/>
          </p:cNvPicPr>
          <p:nvPr/>
        </p:nvPicPr>
        <p:blipFill>
          <a:blip r:embed="rId8" cstate="print">
            <a:lum contrast="38000"/>
          </a:blip>
          <a:srcRect l="17044" t="21587" r="9457" b="20828"/>
          <a:stretch>
            <a:fillRect/>
          </a:stretch>
        </p:blipFill>
        <p:spPr bwMode="auto">
          <a:xfrm rot="20833942">
            <a:off x="229257" y="2715986"/>
            <a:ext cx="1619672" cy="2255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1" name="Picture 1" descr="C:\Users\xxx\Documents\Szkoła promująca zdrowie\2019-20\Dokumentacja\Dokumentacja do wysłania- certyfikat 2019-20\Konkursy inne\hdimg04e569cba3aaa1dc30e65df59f61e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558390">
            <a:off x="7427296" y="2702517"/>
            <a:ext cx="1382646" cy="1844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W uzgodnieniu z rodzicami podjęliśmy decyzję dotyczącą ograniczenia korzystania z telefonów komórkowych w szkole. Na lekcjach wychowawczych i spotkaniach z policjantami uczniowie poznawali zasady ochrony danych osobowych </a:t>
            </a:r>
            <a:br>
              <a:rPr lang="pl-PL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i bezpieczeństwa w cyberprzestrzeni. 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Grp="1"/>
          </p:cNvPicPr>
          <p:nvPr>
            <p:ph idx="1"/>
          </p:nvPr>
        </p:nvPicPr>
        <p:blipFill>
          <a:blip r:embed="rId2" cstate="print"/>
          <a:srcRect t="21976" r="5392" b="2122"/>
          <a:stretch/>
        </p:blipFill>
        <p:spPr>
          <a:xfrm rot="20810996">
            <a:off x="408855" y="2205002"/>
            <a:ext cx="4086066" cy="248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/>
          <p:nvPr/>
        </p:nvPicPr>
        <p:blipFill>
          <a:blip r:embed="rId3" cstate="print"/>
          <a:srcRect l="6932" t="9290" r="15967" b="172"/>
          <a:stretch/>
        </p:blipFill>
        <p:spPr>
          <a:xfrm rot="21101148">
            <a:off x="4575816" y="1999066"/>
            <a:ext cx="4296553" cy="2356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/>
          <p:nvPr/>
        </p:nvPicPr>
        <p:blipFill>
          <a:blip r:embed="rId4" cstate="print">
            <a:lum bright="-2000"/>
          </a:blip>
          <a:srcRect l="3619" t="34013" r="31632" b="19105"/>
          <a:stretch/>
        </p:blipFill>
        <p:spPr>
          <a:xfrm rot="514800">
            <a:off x="645961" y="4436845"/>
            <a:ext cx="4977643" cy="2061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C:\Users\Acer-1\Pictures\Moje skanowanie\Umowa sprzedaży\komputer-ruchomy-obrazek-000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9978">
            <a:off x="5808401" y="5169457"/>
            <a:ext cx="1128814" cy="112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5470" y="4221088"/>
            <a:ext cx="3358530" cy="836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 l="8952" t="9952"/>
          <a:stretch>
            <a:fillRect/>
          </a:stretch>
        </p:blipFill>
        <p:spPr bwMode="auto">
          <a:xfrm rot="1275462">
            <a:off x="7000893" y="5219927"/>
            <a:ext cx="1409110" cy="1431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Zmniejszenie poczucia zbyt dużego obciążenia nauką i kształtowanie właściwego planowania dnia</a:t>
            </a: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268760"/>
            <a:ext cx="8820472" cy="4857403"/>
          </a:xfrm>
        </p:spPr>
        <p:txBody>
          <a:bodyPr>
            <a:normAutofit/>
          </a:bodyPr>
          <a:lstStyle/>
          <a:p>
            <a:pPr lvl="0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Stworzenie przyjaznego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planu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lekcji  oraz programu motywowania uczniów; 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Równomierne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rozłożenie form sprawdzania wiadomości w czasie (unikanie kumulacji sprawdzianów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Omawianie na godzinach wychowawczych skutecznych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technik uczenia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się oraz zasad efektywnego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planowania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nauki.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pl-PL" dirty="0"/>
          </a:p>
        </p:txBody>
      </p:sp>
      <p:pic>
        <p:nvPicPr>
          <p:cNvPr id="4" name="Obraz 3" descr="4b81fd5773c16e9d082320fdcbd96bff.png"/>
          <p:cNvPicPr>
            <a:picLocks noChangeAspect="1"/>
          </p:cNvPicPr>
          <p:nvPr/>
        </p:nvPicPr>
        <p:blipFill>
          <a:blip r:embed="rId2" cstate="print"/>
          <a:srcRect l="4225" t="5974"/>
          <a:stretch>
            <a:fillRect/>
          </a:stretch>
        </p:blipFill>
        <p:spPr>
          <a:xfrm rot="1331573">
            <a:off x="6595784" y="4085378"/>
            <a:ext cx="1632322" cy="2266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Motywacja-grafi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87853">
            <a:off x="542011" y="4223546"/>
            <a:ext cx="2132856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unnamed213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43382">
            <a:off x="3363378" y="4287315"/>
            <a:ext cx="2300180" cy="1720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q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10612">
            <a:off x="5599756" y="4119824"/>
            <a:ext cx="1224114" cy="10200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Stworzenie przyjaznej dla uczniów, rodziców i nauczycieli atmosfery kształcenia na odległość</a:t>
            </a:r>
            <a:endParaRPr lang="pl-PL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980728"/>
            <a:ext cx="8748464" cy="4525963"/>
          </a:xfrm>
        </p:spPr>
        <p:txBody>
          <a:bodyPr>
            <a:normAutofit/>
          </a:bodyPr>
          <a:lstStyle/>
          <a:p>
            <a:endParaRPr lang="pl-PL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Wspieranie uczniów i rodziców w sferze dydaktycznej i emocjonalnej </a:t>
            </a:r>
          </a:p>
          <a:p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Uzgodnienie sposobów </a:t>
            </a: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wzajemnej 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komunikacji;</a:t>
            </a:r>
          </a:p>
          <a:p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Propozycje wykorzystania czasu wolnego,  konkursów, zabaw i gier, łamigłówek umysłowych i ciekawostek ;</a:t>
            </a:r>
          </a:p>
          <a:p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Stworzenie przestrzeni kontaktów  tylko dla uczniów (</a:t>
            </a:r>
            <a:r>
              <a:rPr lang="pl-PL" sz="1800" dirty="0" err="1" smtClean="0">
                <a:latin typeface="Times New Roman" pitchFamily="18" charset="0"/>
                <a:cs typeface="Times New Roman" pitchFamily="18" charset="0"/>
              </a:rPr>
              <a:t>offtopy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- pokoje dla uczniów );</a:t>
            </a:r>
          </a:p>
          <a:p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Kształcenie umiejętności bezpiecznego korzystania z cyberprzestrzeni oraz przestrzegania zasad higieny podczas pracy przy komputerze;</a:t>
            </a:r>
          </a:p>
        </p:txBody>
      </p:sp>
      <p:pic>
        <p:nvPicPr>
          <p:cNvPr id="16385" name="Picture 1" descr="C:\Users\xxx\Documents\Szkoła promująca zdrowie\2019-20\Dokumentacja\Dokumentacja do wysłania- certyfikat 2019-20\Konkursy - biblioteka\hdimg1a1c93d3e2c15a7e35edc7f3d9b9e7.jpg"/>
          <p:cNvPicPr>
            <a:picLocks noChangeAspect="1" noChangeArrowheads="1"/>
          </p:cNvPicPr>
          <p:nvPr/>
        </p:nvPicPr>
        <p:blipFill>
          <a:blip r:embed="rId2" cstate="print"/>
          <a:srcRect l="15327" t="17567" r="16925"/>
          <a:stretch>
            <a:fillRect/>
          </a:stretch>
        </p:blipFill>
        <p:spPr bwMode="auto">
          <a:xfrm rot="707238">
            <a:off x="4740877" y="4347111"/>
            <a:ext cx="2844824" cy="1947056"/>
          </a:xfrm>
          <a:prstGeom prst="rect">
            <a:avLst/>
          </a:prstGeom>
          <a:noFill/>
        </p:spPr>
      </p:pic>
      <p:pic>
        <p:nvPicPr>
          <p:cNvPr id="16386" name="Picture 2" descr="C:\Users\xxx\Documents\Szkoła promująca zdrowie\2019-20\Dokumentacja\Dokumentacja do wysłania- certyfikat 2019-20\Konkursy - biblioteka\hdimg03532e03677b20a3e9b47621317630.jpg"/>
          <p:cNvPicPr>
            <a:picLocks noChangeAspect="1" noChangeArrowheads="1"/>
          </p:cNvPicPr>
          <p:nvPr/>
        </p:nvPicPr>
        <p:blipFill>
          <a:blip r:embed="rId3" cstate="print"/>
          <a:srcRect l="30818" r="28397" b="9583"/>
          <a:stretch>
            <a:fillRect/>
          </a:stretch>
        </p:blipFill>
        <p:spPr bwMode="auto">
          <a:xfrm>
            <a:off x="7380312" y="3645024"/>
            <a:ext cx="1763688" cy="2592288"/>
          </a:xfrm>
          <a:prstGeom prst="rect">
            <a:avLst/>
          </a:prstGeom>
          <a:noFill/>
        </p:spPr>
      </p:pic>
      <p:pic>
        <p:nvPicPr>
          <p:cNvPr id="16387" name="Picture 3" descr="C:\Users\xxx\Documents\Szkoła promująca zdrowie\2019-20\Dokumentacja\Dokumentacja do wysłania- certyfikat 2019-20\Konkursy - biblioteka\hdimga150c360012546d50d80d6fb32f022.jpg"/>
          <p:cNvPicPr>
            <a:picLocks noChangeAspect="1" noChangeArrowheads="1"/>
          </p:cNvPicPr>
          <p:nvPr/>
        </p:nvPicPr>
        <p:blipFill>
          <a:blip r:embed="rId4" cstate="print"/>
          <a:srcRect l="14987" r="28397"/>
          <a:stretch>
            <a:fillRect/>
          </a:stretch>
        </p:blipFill>
        <p:spPr bwMode="auto">
          <a:xfrm rot="404785">
            <a:off x="139226" y="3996149"/>
            <a:ext cx="2448272" cy="2514600"/>
          </a:xfrm>
          <a:prstGeom prst="rect">
            <a:avLst/>
          </a:prstGeom>
          <a:noFill/>
        </p:spPr>
      </p:pic>
      <p:pic>
        <p:nvPicPr>
          <p:cNvPr id="16388" name="Picture 4" descr="C:\Users\xxx\Documents\Szkoła promująca zdrowie\2019-20\Dokumentacja\Dokumentacja do wysłania- certyfikat 2019-20\Konkursy - biblioteka\hdimgb865b7c2073b43a4cfa14f4eb1b1e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77520">
            <a:off x="2171145" y="4113264"/>
            <a:ext cx="2736304" cy="1915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dirty="0" smtClean="0">
                <a:latin typeface="Times New Roman" pitchFamily="18" charset="0"/>
                <a:cs typeface="Times New Roman" pitchFamily="18" charset="0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332656"/>
            <a:ext cx="8291264" cy="51454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  Wieloletnie działania podejmowane w naszej placówce w ramach Szkoły Promującej Zdrowie mają na celu </a:t>
            </a: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tworzenie przyjaznego klimatu społecznego i zdrowotnego szkoły.  </a:t>
            </a:r>
            <a:br>
              <a:rPr lang="pl-PL" b="1" dirty="0" smtClean="0">
                <a:latin typeface="Times New Roman" pitchFamily="18" charset="0"/>
                <a:cs typeface="Times New Roman" pitchFamily="18" charset="0"/>
              </a:rPr>
            </a:br>
            <a:endParaRPr lang="pl-PL" dirty="0"/>
          </a:p>
        </p:txBody>
      </p:sp>
      <p:pic>
        <p:nvPicPr>
          <p:cNvPr id="4" name="Obraz 4" descr="imagesCAF0BYV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35161">
            <a:off x="246928" y="2514068"/>
            <a:ext cx="4742394" cy="16501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C:\Users\xxx\Documents\Szkoła promująca zdrowie\2019-20\Dokumentacja\Dokumentacja do wysłania- certyfikat 2019-20\Szkoła\hdimg58f40031ac7d55f3bb11b6909c5a4d.jpg"/>
          <p:cNvPicPr>
            <a:picLocks noChangeAspect="1" noChangeArrowheads="1"/>
          </p:cNvPicPr>
          <p:nvPr/>
        </p:nvPicPr>
        <p:blipFill>
          <a:blip r:embed="rId3" cstate="print"/>
          <a:srcRect l="-5634" b="22328"/>
          <a:stretch>
            <a:fillRect/>
          </a:stretch>
        </p:blipFill>
        <p:spPr bwMode="auto">
          <a:xfrm rot="716606">
            <a:off x="3223225" y="3216102"/>
            <a:ext cx="5900034" cy="2892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xxx\Documents\Szkoła promująca zdrowie\2019-20\Dokumentacja\Dokumentacja do wysłania- certyfikat 2019-20\Maluszki- poczatek\hdimg4d6070cf00d52ca7150cb2a6bb9fa3.jpg"/>
          <p:cNvPicPr>
            <a:picLocks noChangeAspect="1" noChangeArrowheads="1"/>
          </p:cNvPicPr>
          <p:nvPr/>
        </p:nvPicPr>
        <p:blipFill>
          <a:blip r:embed="rId4" cstate="print"/>
          <a:srcRect l="-1975" t="13382" r="25739" b="15744"/>
          <a:stretch>
            <a:fillRect/>
          </a:stretch>
        </p:blipFill>
        <p:spPr bwMode="auto">
          <a:xfrm rot="21032393">
            <a:off x="347199" y="4206916"/>
            <a:ext cx="3799478" cy="2354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947684">
            <a:off x="306060" y="1418922"/>
            <a:ext cx="3000531" cy="225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Działania podjęte w bieżącym roku szkolnym</a:t>
            </a:r>
            <a:br>
              <a:rPr lang="pl-PL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 ramach innowacji „Z książką za pan brat”- zajęcia z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bajkoteriapii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„Wirtualny świat”</a:t>
            </a: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-1630" t="23913" r="3804"/>
          <a:stretch>
            <a:fillRect/>
          </a:stretch>
        </p:blipFill>
        <p:spPr bwMode="auto">
          <a:xfrm>
            <a:off x="3995936" y="1196752"/>
            <a:ext cx="432048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5556529">
            <a:off x="2105614" y="1416163"/>
            <a:ext cx="2340432" cy="175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ostokąt 7"/>
          <p:cNvSpPr/>
          <p:nvPr/>
        </p:nvSpPr>
        <p:spPr>
          <a:xfrm>
            <a:off x="755576" y="3573016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 ramach przeciwdziałania przemocy w rodzinie udział w Ogólnopolskiej Kampanii Społecznej -"By powstał dom trzeba wiele troski.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Nie pozwól mu się rozsypać"</a:t>
            </a: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293096"/>
            <a:ext cx="2520280" cy="1763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797152"/>
            <a:ext cx="2726066" cy="165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 descr="E:\Plakaty- agresja\IMG_20210517_1216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970517">
            <a:off x="3581538" y="4117182"/>
            <a:ext cx="2265097" cy="3020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958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E:\Plakaty- agresja\IMG_20210517_121531.jpg"/>
          <p:cNvPicPr>
            <a:picLocks noChangeAspect="1" noChangeArrowheads="1"/>
          </p:cNvPicPr>
          <p:nvPr/>
        </p:nvPicPr>
        <p:blipFill>
          <a:blip r:embed="rId2" cstate="print"/>
          <a:srcRect l="6799" r="8860" b="-386"/>
          <a:stretch>
            <a:fillRect/>
          </a:stretch>
        </p:blipFill>
        <p:spPr bwMode="auto">
          <a:xfrm rot="5400000" flipH="1">
            <a:off x="6322932" y="3869027"/>
            <a:ext cx="2180975" cy="3461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t="-2847" r="873"/>
          <a:stretch>
            <a:fillRect/>
          </a:stretch>
        </p:blipFill>
        <p:spPr bwMode="auto">
          <a:xfrm rot="16802804">
            <a:off x="837416" y="3142929"/>
            <a:ext cx="2720470" cy="3763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E:\Plakaty- agresja\IMG_20210517_121551.jpg"/>
          <p:cNvPicPr>
            <a:picLocks noChangeAspect="1" noChangeArrowheads="1"/>
          </p:cNvPicPr>
          <p:nvPr/>
        </p:nvPicPr>
        <p:blipFill>
          <a:blip r:embed="rId4" cstate="print"/>
          <a:srcRect l="7390" t="5464" r="5426"/>
          <a:stretch>
            <a:fillRect/>
          </a:stretch>
        </p:blipFill>
        <p:spPr bwMode="auto">
          <a:xfrm rot="16200000">
            <a:off x="2787889" y="-691544"/>
            <a:ext cx="3948936" cy="570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9132" t="3261" r="6849" b="6849"/>
          <a:stretch>
            <a:fillRect/>
          </a:stretch>
        </p:blipFill>
        <p:spPr bwMode="auto">
          <a:xfrm rot="538948">
            <a:off x="6666418" y="1064111"/>
            <a:ext cx="2241688" cy="3197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018150">
            <a:off x="4330126" y="2985403"/>
            <a:ext cx="2100797" cy="2801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r="6362"/>
          <a:stretch>
            <a:fillRect/>
          </a:stretch>
        </p:blipFill>
        <p:spPr bwMode="auto">
          <a:xfrm rot="20869579">
            <a:off x="317515" y="738125"/>
            <a:ext cx="2287170" cy="3255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ole tekstowe 10"/>
          <p:cNvSpPr txBox="1"/>
          <p:nvPr/>
        </p:nvSpPr>
        <p:spPr>
          <a:xfrm>
            <a:off x="323528" y="6150114"/>
            <a:ext cx="8460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Weź NIE KRZYWDŹ – Weź SIĘ PRZYTUL!  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miejski konkurs plastyczny</a:t>
            </a: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8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Zakamarkowe warsztaty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on-line mówiące o przyjaźni i właściwym traktowaniu siebie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awzajem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89397"/>
            <a:ext cx="3593372" cy="2695029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42" y="2374312"/>
            <a:ext cx="3803915" cy="285293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993376"/>
            <a:ext cx="3323861" cy="249289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46">
            <a:off x="6820387" y="1457362"/>
            <a:ext cx="1517630" cy="131889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Obraz 11" descr="Wycinek ekranu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63" y="4725144"/>
            <a:ext cx="1238423" cy="1400370"/>
          </a:xfrm>
          <a:prstGeom prst="rect">
            <a:avLst/>
          </a:prstGeom>
          <a:ln w="2857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381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Biblioteka i świetlica szkolna promowały życie w społeczności szkolnej bez przemocy i agresji</a:t>
            </a: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bibliotece szkolnej dzieci miały możliwość 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akcji „ Czas na czytanie” wsłuchiwania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się w teksty bajek i baśni uczących empatii, zainteresowania drugim człowiekiem i traktowania siebie w 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przyjacielski</a:t>
            </a:r>
          </a:p>
          <a:p>
            <a:pPr marL="0" indent="0" algn="ctr">
              <a:buNone/>
            </a:pP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sposób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Świetlica szkolna natomiast 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zawarła   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uczniami „pakt o nieagresji”</a:t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(wszyscy są dla siebie życzliwi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nie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są 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agresywni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nie stosują wobec siebie przemocy i nie bawią się w zabawy, które do tego 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zachęcają).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395" y="4358345"/>
            <a:ext cx="2265115" cy="163564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44" y="5301208"/>
            <a:ext cx="1763688" cy="117372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20" y="3863181"/>
            <a:ext cx="2088232" cy="124270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732" y="3378592"/>
            <a:ext cx="2311021" cy="309634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51" y="3544208"/>
            <a:ext cx="1874052" cy="125759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150" y="5094315"/>
            <a:ext cx="2892330" cy="154097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475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Wyniki monitorowania samopoczucia społeczności szkolnej</a:t>
            </a:r>
            <a:endParaRPr lang="pl-PL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pl-PL" sz="2500" dirty="0">
                <a:latin typeface="Times New Roman" pitchFamily="18" charset="0"/>
                <a:cs typeface="Times New Roman" pitchFamily="18" charset="0"/>
              </a:rPr>
              <a:t>Zarówno uczniowie, jak i rodzice często podkreślają, że nasza szkoła stanowi wspólnotę, w której panują pozytywne relacje, poczucie więzi społecznych. Szkoła stanowi bezpieczne środowisko dla rozwoju osobowości i nauki młodych 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ludzi;</a:t>
            </a:r>
            <a:endParaRPr lang="pl-PL" sz="25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500" dirty="0">
                <a:latin typeface="Times New Roman" pitchFamily="18" charset="0"/>
                <a:cs typeface="Times New Roman" pitchFamily="18" charset="0"/>
              </a:rPr>
              <a:t>Pomimo izolacji społecznej uczniom, nauczycielom i rodzicom udało się podtrzymać 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zdobyte </a:t>
            </a:r>
            <a:r>
              <a:rPr lang="pl-PL" sz="2500" dirty="0">
                <a:latin typeface="Times New Roman" pitchFamily="18" charset="0"/>
                <a:cs typeface="Times New Roman" pitchFamily="18" charset="0"/>
              </a:rPr>
              <a:t>wcześniej 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relacje, </a:t>
            </a:r>
            <a:r>
              <a:rPr lang="pl-PL" sz="2500" dirty="0">
                <a:latin typeface="Times New Roman" pitchFamily="18" charset="0"/>
                <a:cs typeface="Times New Roman" pitchFamily="18" charset="0"/>
              </a:rPr>
              <a:t>a uczniowie mieli nadal poczucie przynależności do społeczności 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szkolnej;</a:t>
            </a:r>
            <a:endParaRPr lang="pl-PL" sz="25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500" dirty="0">
                <a:latin typeface="Times New Roman" pitchFamily="18" charset="0"/>
                <a:cs typeface="Times New Roman" pitchFamily="18" charset="0"/>
              </a:rPr>
              <a:t>W okresie pandemii obserwowaliśmy 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liczne  </a:t>
            </a:r>
            <a:r>
              <a:rPr lang="pl-PL" sz="2500" dirty="0">
                <a:latin typeface="Times New Roman" pitchFamily="18" charset="0"/>
                <a:cs typeface="Times New Roman" pitchFamily="18" charset="0"/>
              </a:rPr>
              <a:t>przykłady wzajemnego wspierania się, samopomocy koleżeńskiej i rozwoju przyjaźni młodych 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ludzi;</a:t>
            </a:r>
            <a:endParaRPr lang="pl-PL" sz="25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500" dirty="0">
                <a:latin typeface="Times New Roman" pitchFamily="18" charset="0"/>
                <a:cs typeface="Times New Roman" pitchFamily="18" charset="0"/>
              </a:rPr>
              <a:t>W wielu sytuacjach uczniowie reagują dojrzale, są empatyczni, oferują pomoc 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innym;</a:t>
            </a:r>
            <a:endParaRPr lang="pl-PL" sz="25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500" dirty="0">
                <a:latin typeface="Times New Roman" pitchFamily="18" charset="0"/>
                <a:cs typeface="Times New Roman" pitchFamily="18" charset="0"/>
              </a:rPr>
              <a:t>Starsi uczniowie często są źródłem dobrych wzorców dla swoich młodszych 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kolegów;</a:t>
            </a:r>
            <a:endParaRPr lang="pl-PL" sz="25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500" dirty="0">
                <a:latin typeface="Times New Roman" pitchFamily="18" charset="0"/>
                <a:cs typeface="Times New Roman" pitchFamily="18" charset="0"/>
              </a:rPr>
              <a:t>Młodsi uczniowie mają zaufanie do starszych kolegów i 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zwracają </a:t>
            </a:r>
            <a:r>
              <a:rPr lang="pl-PL" sz="2500" dirty="0">
                <a:latin typeface="Times New Roman" pitchFamily="18" charset="0"/>
                <a:cs typeface="Times New Roman" pitchFamily="18" charset="0"/>
              </a:rPr>
              <a:t>się do 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nich</a:t>
            </a:r>
          </a:p>
          <a:p>
            <a:pPr lvl="0">
              <a:buNone/>
            </a:pP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pl-PL" sz="25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pomoc;</a:t>
            </a:r>
            <a:endParaRPr lang="pl-PL" sz="25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500" dirty="0">
                <a:latin typeface="Times New Roman" pitchFamily="18" charset="0"/>
                <a:cs typeface="Times New Roman" pitchFamily="18" charset="0"/>
              </a:rPr>
              <a:t>Częste odwiedziny i pozytywne opinie absolwentów </a:t>
            </a:r>
            <a:endParaRPr lang="pl-PL" sz="25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         dowodzą </a:t>
            </a:r>
            <a:r>
              <a:rPr lang="pl-PL" sz="2500" dirty="0">
                <a:latin typeface="Times New Roman" pitchFamily="18" charset="0"/>
                <a:cs typeface="Times New Roman" pitchFamily="18" charset="0"/>
              </a:rPr>
              <a:t>o sile relacji tworzonych w naszej szkole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l-PL" sz="2500" dirty="0">
              <a:latin typeface="Times New Roman" pitchFamily="18" charset="0"/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5" name="Obraz 4" descr="images12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5101251"/>
            <a:ext cx="1930152" cy="1579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764704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Podsumowanie 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764704"/>
            <a:ext cx="8964488" cy="6093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 szkole podejmujemy wiele działań mających na celu kształtowanie środowiska przyjaznego całej społeczności. Czynnikiem sprzyjającym jest fakt, że jest to szkoła mała, gdzie wszyscy się znają, więc łatwiej nawiązywać bezpośrednie relacje. </a:t>
            </a:r>
          </a:p>
          <a:p>
            <a:pPr marL="0" indent="0">
              <a:buNone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Jednak szkoła to skomplikowana społeczność, w której stykają się różne kultury, charaktery i temperamenty. Uczniowie spotykają się z nagminnie z przejawami agresji, także w środowisku rodzinnym, rówieśniczym oraz w mediach. </a:t>
            </a:r>
          </a:p>
          <a:p>
            <a:pPr marL="0" indent="0">
              <a:buNone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Dlatego sytuacji konfliktowych nie da się całkowicie wyeliminować, a problem agresji i przemocy wymaga ciągłej czujności i stałego monitorowania.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3260" t="11707" r="24839" b="7677"/>
          <a:stretch>
            <a:fillRect/>
          </a:stretch>
        </p:blipFill>
        <p:spPr bwMode="auto">
          <a:xfrm rot="1013733">
            <a:off x="451937" y="4061350"/>
            <a:ext cx="2707632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az 6" descr="boy-16016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98214">
            <a:off x="3347163" y="4531549"/>
            <a:ext cx="2540470" cy="1708201"/>
          </a:xfrm>
          <a:prstGeom prst="rect">
            <a:avLst/>
          </a:prstGeom>
        </p:spPr>
      </p:pic>
      <p:pic>
        <p:nvPicPr>
          <p:cNvPr id="8" name="Picture 3" descr="C:\Users\xxx\Documents\Szkoła promująca zdrowie\2019-20\Dokumentacja\Dokumentacja do wysłania- certyfikat 2019-20\Bablesberg\hdimg8dde30adbd924cb01535c47adecaa9.jpg"/>
          <p:cNvPicPr>
            <a:picLocks noChangeAspect="1" noChangeArrowheads="1"/>
          </p:cNvPicPr>
          <p:nvPr/>
        </p:nvPicPr>
        <p:blipFill>
          <a:blip r:embed="rId4" cstate="print"/>
          <a:srcRect l="25588" t="26900" r="14563"/>
          <a:stretch>
            <a:fillRect/>
          </a:stretch>
        </p:blipFill>
        <p:spPr bwMode="auto">
          <a:xfrm rot="21074136">
            <a:off x="5968624" y="4052108"/>
            <a:ext cx="2697165" cy="2470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Dziękujemy!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Przygotowały:</a:t>
            </a: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Anna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Borecka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Anna </a:t>
            </a:r>
            <a:r>
              <a:rPr 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Pyć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235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W latach 2017 – 2020 priorytetowymi celami realizowanymi w szkole stały się:</a:t>
            </a: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2448273"/>
          </a:xfrm>
        </p:spPr>
        <p:txBody>
          <a:bodyPr>
            <a:noAutofit/>
          </a:bodyPr>
          <a:lstStyle/>
          <a:p>
            <a:pPr>
              <a:buNone/>
            </a:pPr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Troska </a:t>
            </a: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o dobrą aklimatyzację i komfortowe samopoczucie nowo przybyłych do szkoły uczniów klas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młodszych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Poprawa relacji między uczniami oraz podniesienie dyscypliny wśród uczniów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Wzmacnianie pozytywnych relacji interpersonalnych </a:t>
            </a:r>
          </a:p>
          <a:p>
            <a:pPr>
              <a:buNone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     między uczniami.</a:t>
            </a:r>
          </a:p>
          <a:p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sz="2000" b="1" i="1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>
              <a:buNone/>
            </a:pPr>
            <a:endParaRPr lang="pl-PL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pl-PL" sz="2000" b="1" i="1" dirty="0" smtClean="0">
                <a:latin typeface="Times New Roman" pitchFamily="18" charset="0"/>
                <a:cs typeface="Times New Roman" pitchFamily="18" charset="0"/>
              </a:rPr>
              <a:t>                Ze względu na problem pandemii, który w marcu zaskoczył nas                wszystkich, pojawiła się potrzeba nauczania zdalnego. </a:t>
            </a:r>
          </a:p>
          <a:p>
            <a:pPr algn="r">
              <a:buNone/>
            </a:pPr>
            <a:r>
              <a:rPr lang="pl-PL" sz="2000" b="1" i="1" dirty="0" smtClean="0">
                <a:latin typeface="Times New Roman" pitchFamily="18" charset="0"/>
                <a:cs typeface="Times New Roman" pitchFamily="18" charset="0"/>
              </a:rPr>
              <a:t>Uznaliśmy, że w tym momencie problemem priorytetowym jest  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Stworzenie przyjaznej dla uczniów, rodziców i nauczycieli atmosfery kształcenia na odległość.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pl-PL" sz="1600" dirty="0">
              <a:latin typeface="Times New Roman" pitchFamily="18" charset="0"/>
              <a:cs typeface="Times New Roman" pitchFamily="18" charset="0"/>
            </a:endParaRPr>
          </a:p>
          <a:p>
            <a:endParaRPr lang="pl-PL" sz="1600" dirty="0">
              <a:latin typeface="Times New Roman" pitchFamily="18" charset="0"/>
              <a:cs typeface="Times New Roman" pitchFamily="18" charset="0"/>
            </a:endParaRPr>
          </a:p>
          <a:p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 descr="dymek.jpg"/>
          <p:cNvPicPr>
            <a:picLocks noChangeAspect="1"/>
          </p:cNvPicPr>
          <p:nvPr/>
        </p:nvPicPr>
        <p:blipFill>
          <a:blip r:embed="rId2" cstate="print"/>
          <a:srcRect l="-17577" t="-12192"/>
          <a:stretch>
            <a:fillRect/>
          </a:stretch>
        </p:blipFill>
        <p:spPr>
          <a:xfrm rot="21264706">
            <a:off x="265530" y="3637460"/>
            <a:ext cx="1413169" cy="1835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Znalezione obrazy dla zapytania agresja"/>
          <p:cNvPicPr>
            <a:picLocks noChangeAspect="1" noChangeArrowheads="1"/>
          </p:cNvPicPr>
          <p:nvPr/>
        </p:nvPicPr>
        <p:blipFill>
          <a:blip r:embed="rId3" cstate="print"/>
          <a:srcRect t="16225" r="54546"/>
          <a:stretch>
            <a:fillRect/>
          </a:stretch>
        </p:blipFill>
        <p:spPr bwMode="auto">
          <a:xfrm>
            <a:off x="5220072" y="3284984"/>
            <a:ext cx="1524081" cy="1412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Znalezione obrazy dla zapytania agresja"/>
          <p:cNvPicPr>
            <a:picLocks noChangeAspect="1" noChangeArrowheads="1"/>
          </p:cNvPicPr>
          <p:nvPr/>
        </p:nvPicPr>
        <p:blipFill>
          <a:blip r:embed="rId4" cstate="print"/>
          <a:srcRect t="17830" b="15771"/>
          <a:stretch>
            <a:fillRect/>
          </a:stretch>
        </p:blipFill>
        <p:spPr bwMode="auto">
          <a:xfrm>
            <a:off x="7164288" y="2852936"/>
            <a:ext cx="1566863" cy="1239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1" name="Picture 9" descr="C:\Users\xxx\Documents\Szkoła promująca zdrowie\2019-20\Dokumentacja\Dokumentacja do wysłania- certyfikat 2019-20\Mikołajki i Andrzejki\hdimg7f29e69780dfc6f5bf45351ee34be3.jpg"/>
          <p:cNvPicPr>
            <a:picLocks noChangeAspect="1" noChangeArrowheads="1"/>
          </p:cNvPicPr>
          <p:nvPr/>
        </p:nvPicPr>
        <p:blipFill>
          <a:blip r:embed="rId2" cstate="print"/>
          <a:srcRect l="4320" t="2269" r="10443" b="-319"/>
          <a:stretch>
            <a:fillRect/>
          </a:stretch>
        </p:blipFill>
        <p:spPr bwMode="auto">
          <a:xfrm rot="21143896">
            <a:off x="399813" y="2621901"/>
            <a:ext cx="3202142" cy="2454722"/>
          </a:xfrm>
          <a:prstGeom prst="rect">
            <a:avLst/>
          </a:prstGeom>
          <a:noFill/>
        </p:spPr>
      </p:pic>
      <p:pic>
        <p:nvPicPr>
          <p:cNvPr id="11" name="Picture 1" descr="C:\Users\xxx\Documents\Szkoła promująca zdrowie\2019-20\Dokumentacja\Dokumentacja do wysłania- certyfikat 2019-20\Warsztaty i spektakle profilkatyczne zakazany owoc\hdimg1e552a5c6795c46f1ebb5422a11856.jpg"/>
          <p:cNvPicPr>
            <a:picLocks noChangeAspect="1" noChangeArrowheads="1"/>
          </p:cNvPicPr>
          <p:nvPr/>
        </p:nvPicPr>
        <p:blipFill>
          <a:blip r:embed="rId3" cstate="print"/>
          <a:srcRect l="12201" t="14580" r="3538" b="3954"/>
          <a:stretch>
            <a:fillRect/>
          </a:stretch>
        </p:blipFill>
        <p:spPr bwMode="auto">
          <a:xfrm>
            <a:off x="2627784" y="4365104"/>
            <a:ext cx="3684931" cy="2376264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100811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pl-PL" sz="9600" b="1" dirty="0" smtClean="0">
                <a:latin typeface="Times New Roman" pitchFamily="18" charset="0"/>
                <a:cs typeface="Times New Roman" pitchFamily="18" charset="0"/>
              </a:rPr>
              <a:t>Dla zapewnienia </a:t>
            </a:r>
            <a:r>
              <a:rPr lang="pl-PL" sz="9600" b="1" dirty="0">
                <a:latin typeface="Times New Roman" pitchFamily="18" charset="0"/>
                <a:cs typeface="Times New Roman" pitchFamily="18" charset="0"/>
              </a:rPr>
              <a:t>bezpieczeństwa uczniom w </a:t>
            </a:r>
            <a:r>
              <a:rPr lang="pl-PL" sz="9600" b="1" dirty="0" smtClean="0">
                <a:latin typeface="Times New Roman" pitchFamily="18" charset="0"/>
                <a:cs typeface="Times New Roman" pitchFamily="18" charset="0"/>
              </a:rPr>
              <a:t>szkole niezbędne jest </a:t>
            </a:r>
            <a:r>
              <a:rPr lang="pl-PL" sz="96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9600" b="1" dirty="0" smtClean="0">
                <a:latin typeface="Times New Roman" pitchFamily="18" charset="0"/>
                <a:cs typeface="Times New Roman" pitchFamily="18" charset="0"/>
              </a:rPr>
              <a:t>oznanie wychowanków przez nauczycieli</a:t>
            </a:r>
          </a:p>
          <a:p>
            <a:pPr algn="ctr">
              <a:buNone/>
            </a:pPr>
            <a:r>
              <a:rPr lang="pl-PL" sz="9600" b="1" dirty="0" smtClean="0">
                <a:latin typeface="Times New Roman" pitchFamily="18" charset="0"/>
                <a:cs typeface="Times New Roman" pitchFamily="18" charset="0"/>
              </a:rPr>
              <a:t> oraz nawiązanie współpracy z rodzicami</a:t>
            </a:r>
            <a:endParaRPr lang="pl-PL" sz="9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8000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 l="3421" t="12228" r="6250"/>
          <a:stretch>
            <a:fillRect/>
          </a:stretch>
        </p:blipFill>
        <p:spPr bwMode="auto">
          <a:xfrm rot="371291">
            <a:off x="5410507" y="2589495"/>
            <a:ext cx="3256607" cy="237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Działania prowadzone  w latach 2017-2020</a:t>
            </a:r>
            <a:endParaRPr lang="pl-PL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851920" y="5380672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41080" y="1371918"/>
            <a:ext cx="45719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Picture 1" descr="C:\Users\xxx\Desktop\107699064_2540328636277890_6646293297766382360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00" t="14300" r="18801" b="10101"/>
          <a:stretch>
            <a:fillRect/>
          </a:stretch>
        </p:blipFill>
        <p:spPr bwMode="auto">
          <a:xfrm rot="638399">
            <a:off x="6275452" y="2054772"/>
            <a:ext cx="2583792" cy="3325088"/>
          </a:xfrm>
          <a:prstGeom prst="rect">
            <a:avLst/>
          </a:prstGeom>
          <a:noFill/>
        </p:spPr>
      </p:pic>
      <p:pic>
        <p:nvPicPr>
          <p:cNvPr id="5" name="Picture 2" descr="C:\Users\xxx\Documents\Szkoła promująca zdrowie\2019-20\Dokumentacja\Dokumentacja do wysłania- certyfikat 2019-20\Wywiadówka nad jeziorem- 2b 2018\zdjęcie 1.JPG"/>
          <p:cNvPicPr>
            <a:picLocks noChangeAspect="1" noChangeArrowheads="1"/>
          </p:cNvPicPr>
          <p:nvPr/>
        </p:nvPicPr>
        <p:blipFill>
          <a:blip r:embed="rId3" cstate="print"/>
          <a:srcRect t="12905"/>
          <a:stretch>
            <a:fillRect/>
          </a:stretch>
        </p:blipFill>
        <p:spPr bwMode="auto">
          <a:xfrm rot="459450">
            <a:off x="342057" y="2590284"/>
            <a:ext cx="2645285" cy="1535937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3707904" y="5229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Z inicjatywy  rodziców na schodach szkolnych pojawiły sie kolorowe okleiny przypominające podstawowe zasady  życia społecznego obowiązujące w szkole.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79512" y="4365104"/>
            <a:ext cx="28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Wywiadówka rekreacyjna</a:t>
            </a:r>
          </a:p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 nad jeziorem</a:t>
            </a:r>
            <a:endParaRPr lang="pl-PL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Obraz 7" descr="unnamed7656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37798">
            <a:off x="820147" y="5124318"/>
            <a:ext cx="2304256" cy="149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rostokąt 8"/>
          <p:cNvSpPr/>
          <p:nvPr/>
        </p:nvSpPr>
        <p:spPr>
          <a:xfrm>
            <a:off x="179512" y="0"/>
            <a:ext cx="813690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Pedagogizacja rodziców dotycząca zasad bezpiecznego zachowania dzieci w szkole i poza szkołą, bezpiecznego korzystania z telefonów komórkowych oraz Internetu, zagrożeń związanych z używaniem substancji psychoaktywnych </a:t>
            </a: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latin typeface="Times New Roman" pitchFamily="18" charset="0"/>
                <a:cs typeface="Times New Roman" pitchFamily="18" charset="0"/>
              </a:rPr>
            </a:br>
            <a:endParaRPr lang="pl-PL" b="1" dirty="0"/>
          </a:p>
        </p:txBody>
      </p:sp>
      <p:pic>
        <p:nvPicPr>
          <p:cNvPr id="10" name="Obraz 9" descr="BEZPIECZEŃSTWO+PRZEDE+WSZYSTKI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05116">
            <a:off x="7493139" y="637812"/>
            <a:ext cx="1586419" cy="1189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Acer-1\Documents\ZDJĘCIA\Wywiadówka na sportowo -Robert\20170112_164757.jpg"/>
          <p:cNvPicPr>
            <a:picLocks noChangeAspect="1" noChangeArrowheads="1"/>
          </p:cNvPicPr>
          <p:nvPr/>
        </p:nvPicPr>
        <p:blipFill>
          <a:blip r:embed="rId6" cstate="print"/>
          <a:srcRect l="-1917" t="30031" r="5557" b="24042"/>
          <a:stretch>
            <a:fillRect/>
          </a:stretch>
        </p:blipFill>
        <p:spPr bwMode="auto">
          <a:xfrm>
            <a:off x="3203848" y="2348880"/>
            <a:ext cx="3047387" cy="1936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ole tekstowe 11"/>
          <p:cNvSpPr txBox="1"/>
          <p:nvPr/>
        </p:nvSpPr>
        <p:spPr>
          <a:xfrm>
            <a:off x="2987824" y="450912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  Wywiadówka na sportowo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Anna Maria Wesołowska: musimy uczyć prawa wszystkich i ludzkim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0160">
            <a:off x="2637816" y="4353438"/>
            <a:ext cx="4014972" cy="2185199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0"/>
            <a:ext cx="8229600" cy="579350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Kluczowe znaczenie  ma także współpraca </a:t>
            </a:r>
          </a:p>
          <a:p>
            <a:pPr algn="ctr">
              <a:buNone/>
            </a:pP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ze specjalistami i spotkania z ciekawymi ludźmi </a:t>
            </a:r>
          </a:p>
          <a:p>
            <a:pPr algn="ctr">
              <a:buNone/>
            </a:pP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oraz organizacja warsztatów, spektakli  i pogadanek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profilaktycznych dla uczniów. </a:t>
            </a:r>
            <a:endParaRPr lang="pl-PL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sz="1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pl-PL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3" name="Picture 1" descr="C:\Users\xxx\Documents\Szkoła promująca zdrowie\2019-20\Dokumentacja\Dokumentacja do wysłania- certyfikat 2019-20\Warsztaty i spektakle profilkatyczne zakazany owoc\hdimg0f5a62efb975f5e668cc51e3a67426.jpg"/>
          <p:cNvPicPr>
            <a:picLocks noChangeAspect="1" noChangeArrowheads="1"/>
          </p:cNvPicPr>
          <p:nvPr/>
        </p:nvPicPr>
        <p:blipFill>
          <a:blip r:embed="rId3" cstate="print"/>
          <a:srcRect t="17349"/>
          <a:stretch>
            <a:fillRect/>
          </a:stretch>
        </p:blipFill>
        <p:spPr bwMode="auto">
          <a:xfrm rot="21176976">
            <a:off x="4477663" y="1868867"/>
            <a:ext cx="4049237" cy="2232248"/>
          </a:xfrm>
          <a:prstGeom prst="rect">
            <a:avLst/>
          </a:prstGeom>
          <a:noFill/>
        </p:spPr>
      </p:pic>
      <p:pic>
        <p:nvPicPr>
          <p:cNvPr id="33794" name="Picture 2" descr="C:\Users\xxx\Documents\Szkoła promująca zdrowie\2019-20\Dokumentacja\Dokumentacja do wysłania- certyfikat 2019-20\Warsztaty i spektakle profilkatyczne zakazany owoc\hdimg48ed355f95aac96229ba2f86950ff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9374">
            <a:off x="308280" y="2121587"/>
            <a:ext cx="3276488" cy="2185392"/>
          </a:xfrm>
          <a:prstGeom prst="rect">
            <a:avLst/>
          </a:prstGeom>
          <a:noFill/>
        </p:spPr>
      </p:pic>
      <p:pic>
        <p:nvPicPr>
          <p:cNvPr id="33795" name="Picture 3" descr="C:\Users\xxx\Documents\Szkoła promująca zdrowie\2019-20\Dokumentacja\Dokumentacja do wysłania- certyfikat 2019-20\Warsztaty i spektakle profilkatyczne zakazany owoc\hdimg7cf064a471dbfb81525a4c63dcdb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5965">
            <a:off x="578568" y="4085606"/>
            <a:ext cx="3245940" cy="2434455"/>
          </a:xfrm>
          <a:prstGeom prst="rect">
            <a:avLst/>
          </a:prstGeom>
          <a:noFill/>
        </p:spPr>
      </p:pic>
      <p:pic>
        <p:nvPicPr>
          <p:cNvPr id="8" name="Picture 2" descr="C:\Users\xxx\Documents\Szkoła promująca zdrowie\2019-20\Dokumentacja\Dokumentacja do wysłania- certyfikat 2019-20\Warsztaty i spektakle profilkatyczne zakazany owoc\hdimg67cd8fce269e7defeb9dcaf4a9b61e.jpg"/>
          <p:cNvPicPr>
            <a:picLocks noChangeAspect="1" noChangeArrowheads="1"/>
          </p:cNvPicPr>
          <p:nvPr/>
        </p:nvPicPr>
        <p:blipFill>
          <a:blip r:embed="rId6" cstate="print"/>
          <a:srcRect l="18500" t="27567" r="9051"/>
          <a:stretch>
            <a:fillRect/>
          </a:stretch>
        </p:blipFill>
        <p:spPr bwMode="auto">
          <a:xfrm rot="493344">
            <a:off x="6056707" y="3702615"/>
            <a:ext cx="2961305" cy="1974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xxx\Documents\Szkoła promująca zdrowie\2019-20\Dokumentacja\Dokumentacja do wysłania- certyfikat 2019-20\Zbiórka dla Burka\hdimg8f34970a6df18960e7a9dd66608c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594" y="698634"/>
            <a:ext cx="7116438" cy="5337329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Angażowanie uczniów w akcje charytatywne</a:t>
            </a:r>
            <a:br>
              <a:rPr lang="pl-PL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pl-PL" sz="3200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 flipH="1">
            <a:off x="8686800" y="1600201"/>
            <a:ext cx="61664" cy="100608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31751" name="AutoShape 7" descr="Schronisko dla zwierząt w Łodzi - MARMUROWA"/>
          <p:cNvSpPr>
            <a:spLocks noChangeAspect="1" noChangeArrowheads="1"/>
          </p:cNvSpPr>
          <p:nvPr/>
        </p:nvSpPr>
        <p:spPr bwMode="auto">
          <a:xfrm>
            <a:off x="155575" y="-623888"/>
            <a:ext cx="3505200" cy="13144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1754" name="Picture 10" descr="C:\Users\xxx\Documents\Szkoła promująca zdrowie\2019-20\Dokumentacja\Dokumentacja do wysłania- certyfikat 2019-20\Zbiórka dla Burka\hdimg9f18809bbc1dd6cb6d818133965dbb.jpg"/>
          <p:cNvPicPr>
            <a:picLocks noChangeAspect="1" noChangeArrowheads="1"/>
          </p:cNvPicPr>
          <p:nvPr/>
        </p:nvPicPr>
        <p:blipFill>
          <a:blip r:embed="rId3" cstate="print"/>
          <a:srcRect l="12894" t="11965" r="2169" b="40517"/>
          <a:stretch>
            <a:fillRect/>
          </a:stretch>
        </p:blipFill>
        <p:spPr bwMode="auto">
          <a:xfrm rot="685569">
            <a:off x="172532" y="4053563"/>
            <a:ext cx="5451074" cy="2287161"/>
          </a:xfrm>
          <a:prstGeom prst="rect">
            <a:avLst/>
          </a:prstGeom>
          <a:noFill/>
        </p:spPr>
      </p:pic>
      <p:pic>
        <p:nvPicPr>
          <p:cNvPr id="31753" name="Picture 9" descr="Schronisko dla zwierząt w Łodzi - MARMUROWA"/>
          <p:cNvPicPr>
            <a:picLocks noChangeAspect="1" noChangeArrowheads="1"/>
          </p:cNvPicPr>
          <p:nvPr/>
        </p:nvPicPr>
        <p:blipFill>
          <a:blip r:embed="rId4" cstate="print"/>
          <a:srcRect r="-5359" b="-28572"/>
          <a:stretch>
            <a:fillRect/>
          </a:stretch>
        </p:blipFill>
        <p:spPr bwMode="auto">
          <a:xfrm rot="21093476">
            <a:off x="4633127" y="4521429"/>
            <a:ext cx="4755031" cy="2164670"/>
          </a:xfrm>
          <a:prstGeom prst="rect">
            <a:avLst/>
          </a:prstGeom>
          <a:noFill/>
        </p:spPr>
      </p:pic>
      <p:pic>
        <p:nvPicPr>
          <p:cNvPr id="31755" name="Picture 11" descr="C:\Users\xxx\Documents\Szkoła promująca zdrowie\2019-20\Dokumentacja\Dokumentacja do wysłania- certyfikat 2019-20\Konkursy inne\hdimgb5ac85a8ebcca5f85c87aa88c98e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69016">
            <a:off x="342624" y="799841"/>
            <a:ext cx="2170011" cy="3161531"/>
          </a:xfrm>
          <a:prstGeom prst="rect">
            <a:avLst/>
          </a:prstGeom>
          <a:noFill/>
        </p:spPr>
      </p:pic>
      <p:pic>
        <p:nvPicPr>
          <p:cNvPr id="25602" name="Picture 2" descr="Okulary dla Afryk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36688">
            <a:off x="6866888" y="833593"/>
            <a:ext cx="2051720" cy="3059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6" name="Picture 6" descr="Września: To już 28 FINAŁ Wielkiej Orkiestry Świątecznej Pomocy ..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12570">
            <a:off x="452539" y="5070180"/>
            <a:ext cx="1809750" cy="1809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764704"/>
            <a:ext cx="2123910" cy="112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Picture 2" descr="C:\Users\xxx\Documents\Szkoła promująca zdrowie\2019-20\Dokumentacja\Dokumentacja do wysłania- certyfikat 2019-20\Pani Natalia Bogdan\hdimg20d2b2de36a98f9b4a82aeb5d86ac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201" t="4851"/>
          <a:stretch>
            <a:fillRect/>
          </a:stretch>
        </p:blipFill>
        <p:spPr bwMode="auto">
          <a:xfrm rot="21142996">
            <a:off x="535443" y="203375"/>
            <a:ext cx="3368864" cy="4508402"/>
          </a:xfrm>
          <a:prstGeom prst="rect">
            <a:avLst/>
          </a:prstGeom>
          <a:noFill/>
        </p:spPr>
      </p:pic>
      <p:pic>
        <p:nvPicPr>
          <p:cNvPr id="9" name="Picture 4" descr="C:\Users\xxx\Documents\Szkoła promująca zdrowie\2019-20\Dokumentacja\Dokumentacja do wysłania- certyfikat 2019-20\Koncert 2019\hdimg38cc7938a224efc9bb2a61556fbdca.jpg"/>
          <p:cNvPicPr>
            <a:picLocks noChangeAspect="1" noChangeArrowheads="1"/>
          </p:cNvPicPr>
          <p:nvPr/>
        </p:nvPicPr>
        <p:blipFill>
          <a:blip r:embed="rId3" cstate="print"/>
          <a:srcRect l="29" t="16873" r="1630" b="5223"/>
          <a:stretch>
            <a:fillRect/>
          </a:stretch>
        </p:blipFill>
        <p:spPr bwMode="auto">
          <a:xfrm rot="20847373">
            <a:off x="3531501" y="404695"/>
            <a:ext cx="5631852" cy="2973131"/>
          </a:xfrm>
          <a:prstGeom prst="rect">
            <a:avLst/>
          </a:prstGeom>
          <a:noFill/>
        </p:spPr>
      </p:pic>
      <p:pic>
        <p:nvPicPr>
          <p:cNvPr id="8" name="Picture 6" descr="nakretk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87240">
            <a:off x="211754" y="4550547"/>
            <a:ext cx="2580414" cy="2033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C:\Users\xxx\Documents\Szkoła promująca zdrowie\2019-20\Dokumentacja\Dokumentacja do wysłania- certyfikat 2019-20\Koncert 2019\hdimg9efd48209f34b5c710c3666ac3c1f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72265">
            <a:off x="5003315" y="3137227"/>
            <a:ext cx="3923928" cy="2615951"/>
          </a:xfrm>
          <a:prstGeom prst="rect">
            <a:avLst/>
          </a:prstGeom>
          <a:noFill/>
        </p:spPr>
      </p:pic>
      <p:pic>
        <p:nvPicPr>
          <p:cNvPr id="25602" name="Picture 2" descr="Instytucje wspierają seniorów. Z pomocą ruszyli wolontariusze z OHP -  Turek.net.p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4429019"/>
            <a:ext cx="3635896" cy="2428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5292080" y="602128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Współpraca z Domem Seniora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xxx\Documents\Szkoła promująca zdrowie\2019-20\Dokumentacja\Dokumentacja do wysłania- certyfikat 2019-20\Słodziaki dla najmłodszych\hdimg5faeba4e0a058130e4876d0d4c3451.jpg"/>
          <p:cNvPicPr>
            <a:picLocks noChangeAspect="1" noChangeArrowheads="1"/>
          </p:cNvPicPr>
          <p:nvPr/>
        </p:nvPicPr>
        <p:blipFill>
          <a:blip r:embed="rId2" cstate="print"/>
          <a:srcRect t="6230" r="16668" b="8924"/>
          <a:stretch>
            <a:fillRect/>
          </a:stretch>
        </p:blipFill>
        <p:spPr bwMode="auto">
          <a:xfrm rot="20769672">
            <a:off x="242737" y="3699916"/>
            <a:ext cx="3160215" cy="2413173"/>
          </a:xfrm>
          <a:prstGeom prst="rect">
            <a:avLst/>
          </a:prstGeom>
          <a:noFill/>
        </p:spPr>
      </p:pic>
      <p:pic>
        <p:nvPicPr>
          <p:cNvPr id="30721" name="Picture 1" descr="C:\Users\xxx\Documents\Szkoła promująca zdrowie\2019-20\Dokumentacja\Dokumentacja do wysłania- certyfikat 2019-20\Mikołajki i Andrzejki\hdimg56b901d839bd9fe66666c520f26f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6225" t="40098" r="18975" b="15045"/>
          <a:stretch>
            <a:fillRect/>
          </a:stretch>
        </p:blipFill>
        <p:spPr bwMode="auto">
          <a:xfrm rot="20784659">
            <a:off x="156433" y="1923649"/>
            <a:ext cx="3328684" cy="1728192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714202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Integracja młodzieży starszej z młodszymi kolegami: wspólne zabawy, przedstawienia dla uczniów kl. I-III, pomoc w nauce na świetlicy szkolnej</a:t>
            </a:r>
            <a:br>
              <a:rPr lang="pl-PL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pl-PL" sz="3200" dirty="0"/>
          </a:p>
        </p:txBody>
      </p:sp>
      <p:pic>
        <p:nvPicPr>
          <p:cNvPr id="30722" name="Picture 2" descr="C:\Users\xxx\Documents\Szkoła promująca zdrowie\2019-20\Dokumentacja\Dokumentacja do wysłania- certyfikat 2019-20\Mikołajki i Andrzejki\hdimgf7ac1147a9b7e872f98f2cf29a3ca9.jpg"/>
          <p:cNvPicPr>
            <a:picLocks noChangeAspect="1" noChangeArrowheads="1"/>
          </p:cNvPicPr>
          <p:nvPr/>
        </p:nvPicPr>
        <p:blipFill>
          <a:blip r:embed="rId4" cstate="print"/>
          <a:srcRect t="9611" b="8697"/>
          <a:stretch>
            <a:fillRect/>
          </a:stretch>
        </p:blipFill>
        <p:spPr bwMode="auto">
          <a:xfrm rot="20873826">
            <a:off x="3979522" y="1853155"/>
            <a:ext cx="3757933" cy="2302450"/>
          </a:xfrm>
          <a:prstGeom prst="rect">
            <a:avLst/>
          </a:prstGeom>
          <a:noFill/>
        </p:spPr>
      </p:pic>
      <p:pic>
        <p:nvPicPr>
          <p:cNvPr id="8" name="Picture 1" descr="C:\Users\xxx\Documents\Szkoła promująca zdrowie\2019-20\Dokumentacja\Dokumentacja do wysłania- certyfikat 2019-20\Szewczyk\hdimg37a550d03aa58b0da3585e454b5208.jpg"/>
          <p:cNvPicPr>
            <a:picLocks noChangeAspect="1" noChangeArrowheads="1"/>
          </p:cNvPicPr>
          <p:nvPr/>
        </p:nvPicPr>
        <p:blipFill>
          <a:blip r:embed="rId5" cstate="print"/>
          <a:srcRect l="2929" t="24923" r="11914" b="25753"/>
          <a:stretch>
            <a:fillRect/>
          </a:stretch>
        </p:blipFill>
        <p:spPr bwMode="auto">
          <a:xfrm rot="21312643">
            <a:off x="3213323" y="4196639"/>
            <a:ext cx="5668884" cy="2188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762</Words>
  <Application>Microsoft Office PowerPoint</Application>
  <PresentationFormat>Pokaz na ekranie (4:3)</PresentationFormat>
  <Paragraphs>91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Motyw pakietu Office</vt:lpstr>
      <vt:lpstr>Szkoła Promująca Zdrowie</vt:lpstr>
      <vt:lpstr>   </vt:lpstr>
      <vt:lpstr>W latach 2017 – 2020 priorytetowymi celami realizowanymi w szkole stały się:</vt:lpstr>
      <vt:lpstr>Działania prowadzone  w latach 2017-2020</vt:lpstr>
      <vt:lpstr>Prezentacja programu PowerPoint</vt:lpstr>
      <vt:lpstr>Prezentacja programu PowerPoint</vt:lpstr>
      <vt:lpstr>Angażowanie uczniów w akcje charytatywne </vt:lpstr>
      <vt:lpstr>Prezentacja programu PowerPoint</vt:lpstr>
      <vt:lpstr>Integracja młodzieży starszej z młodszymi kolegami: wspólne zabawy, przedstawienia dla uczniów kl. I-III, pomoc w nauce na świetlicy szkolnej </vt:lpstr>
      <vt:lpstr>Umożliwienie uczniom rozwijania zainteresowań, osiągania sukcesów, planowania przyszłości i organizacji czasu wolnego</vt:lpstr>
      <vt:lpstr>Prezentacja programu PowerPoint</vt:lpstr>
      <vt:lpstr> Wzmacnianie pozytywnych relacji interpersonalnych między uczniami, przez  organizowanie wielu imprez i uroczystości szkolnych i  klasowych, sprzyjających integrowaniu się uczniów</vt:lpstr>
      <vt:lpstr> Uczenie się zasad współpracy podczas realizacji  różnych projektów i  przedsięwzięć  </vt:lpstr>
      <vt:lpstr>Trzymaj formę</vt:lpstr>
      <vt:lpstr>Owoce  i warzywa </vt:lpstr>
      <vt:lpstr>Profilaktyka uzależnień: warsztaty, pogadanki, spotkania z policjantami</vt:lpstr>
      <vt:lpstr>W uzgodnieniu z rodzicami podjęliśmy decyzję dotyczącą ograniczenia korzystania z telefonów komórkowych w szkole. Na lekcjach wychowawczych i spotkaniach z policjantami uczniowie poznawali zasady ochrony danych osobowych  i bezpieczeństwa w cyberprzestrzeni. </vt:lpstr>
      <vt:lpstr>Zmniejszenie poczucia zbyt dużego obciążenia nauką i kształtowanie właściwego planowania dnia</vt:lpstr>
      <vt:lpstr>Stworzenie przyjaznej dla uczniów, rodziców i nauczycieli atmosfery kształcenia na odległość</vt:lpstr>
      <vt:lpstr>Działania podjęte w bieżącym roku szkolnym W ramach innowacji „Z książką za pan brat”- zajęcia z bajkoteriapii „Wirtualny świat”</vt:lpstr>
      <vt:lpstr>Prezentacja programu PowerPoint</vt:lpstr>
      <vt:lpstr>Zakamarkowe warsztaty zajęcia on-line mówiące o przyjaźni i właściwym traktowaniu siebie nawzajem  </vt:lpstr>
      <vt:lpstr>Biblioteka i świetlica szkolna promowały życie w społeczności szkolnej bez przemocy i agresji</vt:lpstr>
      <vt:lpstr>Wyniki monitorowania samopoczucia społeczności szkolnej</vt:lpstr>
      <vt:lpstr>Podsumowanie </vt:lpstr>
      <vt:lpstr>Dziękujemy!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xxx</dc:creator>
  <cp:lastModifiedBy>Nauczyciel</cp:lastModifiedBy>
  <cp:revision>428</cp:revision>
  <dcterms:created xsi:type="dcterms:W3CDTF">2020-07-09T07:44:39Z</dcterms:created>
  <dcterms:modified xsi:type="dcterms:W3CDTF">2021-05-31T06:11:02Z</dcterms:modified>
</cp:coreProperties>
</file>