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567055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854" y="-82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8307878-459A-4269-9611-4E00E2EF2B45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Otg9K8rHI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32000" y="864000"/>
            <a:ext cx="9071640" cy="18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2500" b="1" strike="noStrike" spc="-1">
                <a:solidFill>
                  <a:srgbClr val="21409A"/>
                </a:solidFill>
                <a:latin typeface="DejaVu Sans"/>
                <a:ea typeface="DejaVu Sans"/>
              </a:rPr>
              <a:t>SPOJENÁ ŠKOLA INTERNÁTNA </a:t>
            </a:r>
            <a:r>
              <a:t/>
            </a:r>
            <a:br/>
            <a:r>
              <a:rPr lang="sk-SK" sz="2500" b="1" strike="noStrike" spc="-1">
                <a:solidFill>
                  <a:srgbClr val="21409A"/>
                </a:solidFill>
                <a:latin typeface="DejaVu Sans"/>
                <a:ea typeface="DejaVu Sans"/>
              </a:rPr>
              <a:t>organizačná zložka</a:t>
            </a:r>
            <a:r>
              <a:rPr lang="sk-SK" sz="1800" b="0" strike="noStrike" spc="-1">
                <a:solidFill>
                  <a:srgbClr val="21409A"/>
                </a:solidFill>
                <a:latin typeface="Arial"/>
                <a:ea typeface="DejaVu Sans"/>
              </a:rPr>
              <a:t> </a:t>
            </a:r>
            <a:r>
              <a:t/>
            </a:r>
            <a:br/>
            <a:r>
              <a:rPr lang="sk-SK" sz="2500" b="1" strike="noStrike" spc="-1">
                <a:solidFill>
                  <a:srgbClr val="21409A"/>
                </a:solidFill>
                <a:latin typeface="DejaVu Sans"/>
                <a:ea typeface="DejaVu Sans"/>
              </a:rPr>
              <a:t> ŠPECIÁLNA MATERSKÁ ŠKOLA </a:t>
            </a:r>
            <a:r>
              <a:t/>
            </a:r>
            <a:br/>
            <a:r>
              <a:rPr lang="sk-SK" sz="2500" b="1" strike="noStrike" spc="-1">
                <a:solidFill>
                  <a:srgbClr val="21409A"/>
                </a:solidFill>
                <a:latin typeface="DejaVu Sans"/>
                <a:ea typeface="DejaVu Sans"/>
              </a:rPr>
              <a:t>so sídlom </a:t>
            </a:r>
            <a:r>
              <a:t/>
            </a:r>
            <a:br/>
            <a:r>
              <a:rPr lang="sk-SK" sz="2500" b="1" strike="noStrike" spc="-1">
                <a:solidFill>
                  <a:srgbClr val="21409A"/>
                </a:solidFill>
                <a:latin typeface="DejaVu Sans"/>
                <a:ea typeface="DejaVu Sans"/>
              </a:rPr>
              <a:t>na Gorkého 614/18, 075 01 Trebišov </a:t>
            </a:r>
            <a:endParaRPr lang="sk-SK" sz="2500" b="0" strike="noStrike" spc="-1">
              <a:solidFill>
                <a:srgbClr val="21409A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3049920"/>
            <a:ext cx="9288000" cy="20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7200" b="1" strike="noStrike" spc="-1">
                <a:solidFill>
                  <a:srgbClr val="FFFFFF"/>
                </a:solidFill>
                <a:latin typeface="Arial"/>
              </a:rPr>
              <a:t>PANI ZIMA KRAĽUJE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ázek 59"/>
          <p:cNvPicPr/>
          <p:nvPr/>
        </p:nvPicPr>
        <p:blipFill>
          <a:blip r:embed="rId2"/>
          <a:stretch/>
        </p:blipFill>
        <p:spPr>
          <a:xfrm>
            <a:off x="1184760" y="11520"/>
            <a:ext cx="779724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3111840" y="216000"/>
            <a:ext cx="3512160" cy="88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54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ŠTVRTOK: </a:t>
            </a:r>
            <a:endParaRPr lang="sk-SK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560520" y="1080000"/>
            <a:ext cx="9015480" cy="1612440"/>
          </a:xfrm>
          <a:prstGeom prst="rect">
            <a:avLst/>
          </a:prstGeom>
          <a:solidFill>
            <a:srgbClr val="5565AF"/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UaK/151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Lepiť vystrihnuté obrázky na výkres formátu A4.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576000" y="2917800"/>
            <a:ext cx="8962920" cy="2626200"/>
          </a:xfrm>
          <a:prstGeom prst="rect">
            <a:avLst/>
          </a:prstGeom>
          <a:ln>
            <a:solidFill>
              <a:srgbClr val="21409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Potrebujeme: nožnice, obrázky, lepidlo, farbičky, slamku, výkres formátu A4.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(Pri tejto aktivite poprosíme rodičov, aby boli deťom nápomocní.)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  <p:pic>
        <p:nvPicPr>
          <p:cNvPr id="64" name="Obrázek 63"/>
          <p:cNvPicPr/>
          <p:nvPr/>
        </p:nvPicPr>
        <p:blipFill>
          <a:blip r:embed="rId2"/>
          <a:stretch/>
        </p:blipFill>
        <p:spPr>
          <a:xfrm>
            <a:off x="1872000" y="3990960"/>
            <a:ext cx="2448000" cy="1049040"/>
          </a:xfrm>
          <a:prstGeom prst="rect">
            <a:avLst/>
          </a:prstGeom>
          <a:ln>
            <a:noFill/>
          </a:ln>
        </p:spPr>
      </p:pic>
      <p:pic>
        <p:nvPicPr>
          <p:cNvPr id="65" name="Obrázek 64"/>
          <p:cNvPicPr/>
          <p:nvPr/>
        </p:nvPicPr>
        <p:blipFill>
          <a:blip r:embed="rId3"/>
          <a:stretch/>
        </p:blipFill>
        <p:spPr>
          <a:xfrm>
            <a:off x="4752000" y="3960000"/>
            <a:ext cx="2294640" cy="11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458640"/>
            <a:ext cx="2867400" cy="88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Postup: </a:t>
            </a:r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1. Vystrihneme si obrázky.</a:t>
            </a:r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</p:txBody>
      </p:sp>
      <p:pic>
        <p:nvPicPr>
          <p:cNvPr id="67" name="Obrázek 66"/>
          <p:cNvPicPr/>
          <p:nvPr/>
        </p:nvPicPr>
        <p:blipFill>
          <a:blip r:embed="rId2"/>
          <a:srcRect l="22709" r="22125" b="15970"/>
          <a:stretch/>
        </p:blipFill>
        <p:spPr>
          <a:xfrm>
            <a:off x="4464000" y="447840"/>
            <a:ext cx="1301760" cy="1208160"/>
          </a:xfrm>
          <a:prstGeom prst="rect">
            <a:avLst/>
          </a:prstGeom>
          <a:ln>
            <a:noFill/>
          </a:ln>
        </p:spPr>
      </p:pic>
      <p:pic>
        <p:nvPicPr>
          <p:cNvPr id="68" name="Obrázek 67"/>
          <p:cNvPicPr/>
          <p:nvPr/>
        </p:nvPicPr>
        <p:blipFill>
          <a:blip r:embed="rId3"/>
          <a:srcRect t="12455"/>
          <a:stretch/>
        </p:blipFill>
        <p:spPr>
          <a:xfrm>
            <a:off x="6136200" y="432000"/>
            <a:ext cx="1279800" cy="1224000"/>
          </a:xfrm>
          <a:prstGeom prst="rect">
            <a:avLst/>
          </a:prstGeom>
          <a:ln>
            <a:noFill/>
          </a:ln>
        </p:spPr>
      </p:pic>
      <p:pic>
        <p:nvPicPr>
          <p:cNvPr id="69" name="Obrázek 68"/>
          <p:cNvPicPr/>
          <p:nvPr/>
        </p:nvPicPr>
        <p:blipFill>
          <a:blip r:embed="rId4"/>
          <a:stretch/>
        </p:blipFill>
        <p:spPr>
          <a:xfrm>
            <a:off x="4096080" y="1950480"/>
            <a:ext cx="1974600" cy="1791720"/>
          </a:xfrm>
          <a:prstGeom prst="rect">
            <a:avLst/>
          </a:prstGeom>
          <a:ln>
            <a:noFill/>
          </a:ln>
        </p:spPr>
      </p:pic>
      <p:pic>
        <p:nvPicPr>
          <p:cNvPr id="70" name="Obrázek 69"/>
          <p:cNvPicPr/>
          <p:nvPr/>
        </p:nvPicPr>
        <p:blipFill>
          <a:blip r:embed="rId5"/>
          <a:stretch/>
        </p:blipFill>
        <p:spPr>
          <a:xfrm>
            <a:off x="4696200" y="4032360"/>
            <a:ext cx="2431800" cy="1151640"/>
          </a:xfrm>
          <a:prstGeom prst="rect">
            <a:avLst/>
          </a:prstGeom>
          <a:ln>
            <a:noFill/>
          </a:ln>
        </p:spPr>
      </p:pic>
      <p:sp>
        <p:nvSpPr>
          <p:cNvPr id="71" name="TextShape 2"/>
          <p:cNvSpPr txBox="1"/>
          <p:nvPr/>
        </p:nvSpPr>
        <p:spPr>
          <a:xfrm>
            <a:off x="504000" y="1993680"/>
            <a:ext cx="2867400" cy="194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2. Sánky – zoberieme lepidlo a nanesieme na vystrihnuté sane, do stredu vložíme slamku a sánky zlepíme, tak ako to znázorňuje obrázok.</a:t>
            </a:r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240000" y="1296000"/>
            <a:ext cx="936000" cy="432000"/>
          </a:xfrm>
          <a:prstGeom prst="wedgeRoundRectCallout">
            <a:avLst>
              <a:gd name="adj1" fmla="val 62916"/>
              <a:gd name="adj2" fmla="val -152495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dieťa</a:t>
            </a:r>
          </a:p>
        </p:txBody>
      </p:sp>
      <p:sp>
        <p:nvSpPr>
          <p:cNvPr id="73" name="CustomShape 4"/>
          <p:cNvSpPr/>
          <p:nvPr/>
        </p:nvSpPr>
        <p:spPr>
          <a:xfrm>
            <a:off x="7704000" y="792000"/>
            <a:ext cx="1368000" cy="576000"/>
          </a:xfrm>
          <a:prstGeom prst="wedgeRoundRectCallout">
            <a:avLst>
              <a:gd name="adj1" fmla="val -79620"/>
              <a:gd name="adj2" fmla="val 3931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sane</a:t>
            </a:r>
          </a:p>
        </p:txBody>
      </p:sp>
      <p:sp>
        <p:nvSpPr>
          <p:cNvPr id="74" name="Line 5"/>
          <p:cNvSpPr/>
          <p:nvPr/>
        </p:nvSpPr>
        <p:spPr>
          <a:xfrm>
            <a:off x="2880000" y="3456000"/>
            <a:ext cx="1440000" cy="86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Line 6"/>
          <p:cNvSpPr/>
          <p:nvPr/>
        </p:nvSpPr>
        <p:spPr>
          <a:xfrm>
            <a:off x="3096000" y="2448000"/>
            <a:ext cx="86400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ázek 75"/>
          <p:cNvPicPr/>
          <p:nvPr/>
        </p:nvPicPr>
        <p:blipFill>
          <a:blip r:embed="rId2"/>
          <a:stretch/>
        </p:blipFill>
        <p:spPr>
          <a:xfrm>
            <a:off x="4018320" y="2192760"/>
            <a:ext cx="2130120" cy="130716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3"/>
          <a:stretch/>
        </p:blipFill>
        <p:spPr>
          <a:xfrm>
            <a:off x="6912000" y="3168000"/>
            <a:ext cx="1938240" cy="206604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372600" y="852480"/>
            <a:ext cx="2867400" cy="460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3. Zoberieme si obrázok a vyfarbíme farbičkami. Po vyfarbení na zadnú stranu nanesieme lepidlo a obrázok nalepíme na výkres A4. Postup zopakujeme aj pri sánkach, ktoré nalepíme tiež na výkres.</a:t>
            </a:r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4. Dokreslíme pozadie – snehové vločky, zasnežený kopec.</a:t>
            </a:r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5. Obrázok je hotový.</a:t>
            </a:r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</p:txBody>
      </p:sp>
      <p:pic>
        <p:nvPicPr>
          <p:cNvPr id="79" name="Obrázek 78"/>
          <p:cNvPicPr/>
          <p:nvPr/>
        </p:nvPicPr>
        <p:blipFill>
          <a:blip r:embed="rId4"/>
          <a:srcRect l="22709" r="22125" b="15970"/>
          <a:stretch/>
        </p:blipFill>
        <p:spPr>
          <a:xfrm>
            <a:off x="4320000" y="519840"/>
            <a:ext cx="1301760" cy="1208160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>
            <a:off x="3312000" y="1080000"/>
            <a:ext cx="864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Line 3"/>
          <p:cNvSpPr/>
          <p:nvPr/>
        </p:nvSpPr>
        <p:spPr>
          <a:xfrm>
            <a:off x="2808000" y="2232000"/>
            <a:ext cx="1008000" cy="57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Line 4"/>
          <p:cNvSpPr/>
          <p:nvPr/>
        </p:nvSpPr>
        <p:spPr>
          <a:xfrm>
            <a:off x="7200000" y="3456000"/>
            <a:ext cx="144000" cy="144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Line 5"/>
          <p:cNvSpPr/>
          <p:nvPr/>
        </p:nvSpPr>
        <p:spPr>
          <a:xfrm flipH="1">
            <a:off x="7200000" y="3456000"/>
            <a:ext cx="216000" cy="144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Line 6"/>
          <p:cNvSpPr/>
          <p:nvPr/>
        </p:nvSpPr>
        <p:spPr>
          <a:xfrm>
            <a:off x="7056000" y="3816000"/>
            <a:ext cx="216000" cy="216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Line 7"/>
          <p:cNvSpPr/>
          <p:nvPr/>
        </p:nvSpPr>
        <p:spPr>
          <a:xfrm flipH="1">
            <a:off x="7056000" y="3816000"/>
            <a:ext cx="216000" cy="216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8"/>
          <p:cNvSpPr/>
          <p:nvPr/>
        </p:nvSpPr>
        <p:spPr>
          <a:xfrm flipV="1">
            <a:off x="2376000" y="3600000"/>
            <a:ext cx="460800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9"/>
          <p:cNvSpPr/>
          <p:nvPr/>
        </p:nvSpPr>
        <p:spPr>
          <a:xfrm>
            <a:off x="2304000" y="4608000"/>
            <a:ext cx="5184000" cy="57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024000" y="504000"/>
            <a:ext cx="3512160" cy="88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54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PIATOK: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04000" y="1339560"/>
            <a:ext cx="9015480" cy="1612440"/>
          </a:xfrm>
          <a:prstGeom prst="rect">
            <a:avLst/>
          </a:prstGeom>
          <a:solidFill>
            <a:srgbClr val="5565AF"/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MaPI/30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Určiť počítaním rovnaké alebo rozdielne množstvo prvkov v skupine.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41080" y="3043800"/>
            <a:ext cx="8962920" cy="2626200"/>
          </a:xfrm>
          <a:prstGeom prst="rect">
            <a:avLst/>
          </a:prstGeom>
          <a:ln>
            <a:solidFill>
              <a:srgbClr val="21409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Potrebujeme: pracovný list, ceruzu, farbičky.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Postup: Priložený pracovný list rieš podľa inštrukcií. Postupne spočítaj športové potreby, ktoré využíva športovec pri zimnom športe (hokej, sánkovanie, lyžovanie,…)  a urči rovnaké alebo rozdielne množstvo týchto športových potrieb na obrázku.</a:t>
            </a: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90"/>
          <p:cNvPicPr/>
          <p:nvPr/>
        </p:nvPicPr>
        <p:blipFill>
          <a:blip r:embed="rId2"/>
          <a:srcRect b="12467"/>
          <a:stretch/>
        </p:blipFill>
        <p:spPr>
          <a:xfrm>
            <a:off x="2520000" y="240120"/>
            <a:ext cx="4392000" cy="47278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44000" y="936000"/>
            <a:ext cx="1944000" cy="1368000"/>
          </a:xfrm>
          <a:prstGeom prst="wedgeRoundRectCallout">
            <a:avLst>
              <a:gd name="adj1" fmla="val -47152"/>
              <a:gd name="adj2" fmla="val -10382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Spočítaj </a:t>
            </a:r>
          </a:p>
          <a:p>
            <a:pPr algn="ctr"/>
            <a:r>
              <a:rPr lang="sk-SK" sz="1800" b="0" strike="noStrike" spc="-1">
                <a:latin typeface="Arial"/>
              </a:rPr>
              <a:t>športové potreby: </a:t>
            </a:r>
          </a:p>
        </p:txBody>
      </p:sp>
      <p:sp>
        <p:nvSpPr>
          <p:cNvPr id="93" name="Line 2"/>
          <p:cNvSpPr/>
          <p:nvPr/>
        </p:nvSpPr>
        <p:spPr>
          <a:xfrm flipV="1">
            <a:off x="2016000" y="1440000"/>
            <a:ext cx="1584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Line 3"/>
          <p:cNvSpPr/>
          <p:nvPr/>
        </p:nvSpPr>
        <p:spPr>
          <a:xfrm>
            <a:off x="2016000" y="1584000"/>
            <a:ext cx="1368000" cy="43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Line 4"/>
          <p:cNvSpPr/>
          <p:nvPr/>
        </p:nvSpPr>
        <p:spPr>
          <a:xfrm>
            <a:off x="2016000" y="1584000"/>
            <a:ext cx="1512000" cy="201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5"/>
          <p:cNvSpPr/>
          <p:nvPr/>
        </p:nvSpPr>
        <p:spPr>
          <a:xfrm flipV="1">
            <a:off x="2016000" y="864000"/>
            <a:ext cx="3024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Line 6"/>
          <p:cNvSpPr/>
          <p:nvPr/>
        </p:nvSpPr>
        <p:spPr>
          <a:xfrm>
            <a:off x="2016000" y="1584000"/>
            <a:ext cx="3528000" cy="79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Line 7"/>
          <p:cNvSpPr/>
          <p:nvPr/>
        </p:nvSpPr>
        <p:spPr>
          <a:xfrm>
            <a:off x="2016000" y="1584000"/>
            <a:ext cx="2880000" cy="180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8"/>
          <p:cNvSpPr/>
          <p:nvPr/>
        </p:nvSpPr>
        <p:spPr>
          <a:xfrm>
            <a:off x="72000" y="2952000"/>
            <a:ext cx="2376000" cy="1656000"/>
          </a:xfrm>
          <a:prstGeom prst="wedgeRoundRectCallout">
            <a:avLst>
              <a:gd name="adj1" fmla="val -46759"/>
              <a:gd name="adj2" fmla="val 10444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Odpovedz:</a:t>
            </a:r>
          </a:p>
          <a:p>
            <a:pPr algn="ctr"/>
            <a:r>
              <a:rPr lang="sk-SK" sz="1800" b="0" strike="noStrike" spc="-1">
                <a:latin typeface="Arial"/>
              </a:rPr>
              <a:t>1. Kde je najviac </a:t>
            </a:r>
          </a:p>
          <a:p>
            <a:pPr algn="ctr"/>
            <a:r>
              <a:rPr lang="sk-SK" sz="1800" b="0" strike="noStrike" spc="-1">
                <a:latin typeface="Arial"/>
              </a:rPr>
              <a:t>športových potrieb?</a:t>
            </a:r>
          </a:p>
          <a:p>
            <a:pPr algn="ctr"/>
            <a:r>
              <a:rPr lang="sk-SK" sz="1800" b="0" strike="noStrike" spc="-1">
                <a:latin typeface="Arial"/>
              </a:rPr>
              <a:t>2. Kde je najmenej?</a:t>
            </a:r>
          </a:p>
          <a:p>
            <a:pPr algn="ctr"/>
            <a:r>
              <a:rPr lang="sk-SK" sz="1800" b="0" strike="noStrike" spc="-1">
                <a:latin typeface="Arial"/>
              </a:rPr>
              <a:t>3. Kde je rovnako veľa?</a:t>
            </a:r>
          </a:p>
        </p:txBody>
      </p:sp>
      <p:sp>
        <p:nvSpPr>
          <p:cNvPr id="100" name="CustomShape 9"/>
          <p:cNvSpPr/>
          <p:nvPr/>
        </p:nvSpPr>
        <p:spPr>
          <a:xfrm>
            <a:off x="3312000" y="2952000"/>
            <a:ext cx="216000" cy="2880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0"/>
          <p:cNvSpPr/>
          <p:nvPr/>
        </p:nvSpPr>
        <p:spPr>
          <a:xfrm>
            <a:off x="3672000" y="1152000"/>
            <a:ext cx="576000" cy="4320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1"/>
          <p:cNvSpPr/>
          <p:nvPr/>
        </p:nvSpPr>
        <p:spPr>
          <a:xfrm>
            <a:off x="5112000" y="3528000"/>
            <a:ext cx="360000" cy="7200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69880" y="1112040"/>
            <a:ext cx="9027720" cy="346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sk-SK" sz="3000" b="1" strike="noStrike" spc="-1">
                <a:solidFill>
                  <a:srgbClr val="333333"/>
                </a:solidFill>
                <a:latin typeface="Times New Roman"/>
              </a:rPr>
              <a:t>Milé deti a rodičia,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sk-SK" sz="3000" b="1" strike="noStrike" spc="-1">
                <a:solidFill>
                  <a:srgbClr val="333333"/>
                </a:solidFill>
                <a:latin typeface="Times New Roman"/>
              </a:rPr>
              <a:t>chceme vás za vašu usilovnú prácu pochváliť...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Budeme veľmi radi, 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ak sa nám pochválite vašimi fotkami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 pri spoločnej práci a fotografiami prác, ako sa Vám spolu darilo...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  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Vaše pani učiteľky</a:t>
            </a:r>
            <a:endParaRPr lang="sk-SK" sz="30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1"/>
          <p:cNvGraphicFramePr/>
          <p:nvPr/>
        </p:nvGraphicFramePr>
        <p:xfrm>
          <a:off x="641520" y="491760"/>
          <a:ext cx="8700480" cy="4005720"/>
        </p:xfrm>
        <a:graphic>
          <a:graphicData uri="http://schemas.openxmlformats.org/drawingml/2006/table">
            <a:tbl>
              <a:tblPr/>
              <a:tblGrid>
                <a:gridCol w="3588480"/>
                <a:gridCol w="5112000"/>
              </a:tblGrid>
              <a:tr h="64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1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Podtéma týždňa: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1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„Zimné športy”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</a:tr>
              <a:tr h="64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Týždeň: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18.01.- 22.01.2021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</a:tr>
              <a:tr h="154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Zdravotné cvičenie: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Zap/177 – Cvičenie č. 5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Postupne uplatňovať poskoky znožné na mieste a z miesta. 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280" marR="89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</a:tr>
              <a:tr h="117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Pohybová hra: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„Na snehuliaka”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k-SK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816280" y="432000"/>
            <a:ext cx="4095720" cy="88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54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PONDELOK: </a:t>
            </a:r>
            <a:endParaRPr lang="sk-SK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60000" y="1411560"/>
            <a:ext cx="9216000" cy="1612440"/>
          </a:xfrm>
          <a:prstGeom prst="rect">
            <a:avLst/>
          </a:prstGeom>
          <a:solidFill>
            <a:srgbClr val="5565AF"/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ČaS/75, 72</a:t>
            </a:r>
            <a:endParaRPr lang="sk-SK" sz="2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Na základe obrázkov rozlíšiť záľuby (zimné športy) bez/s pomocou.</a:t>
            </a:r>
            <a:endParaRPr lang="sk-SK" sz="2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397080" y="3168000"/>
            <a:ext cx="9178920" cy="2160000"/>
          </a:xfrm>
          <a:prstGeom prst="rect">
            <a:avLst/>
          </a:prstGeom>
          <a:ln>
            <a:solidFill>
              <a:srgbClr val="21409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MILÉ DETI,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DNES SA SPOLU S RODIČMI POROZPRÁVATE O ROČNOM OBDOBÍ ZIMA A</a:t>
            </a: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Trebuchet MS"/>
              </a:rPr>
              <a:t> AKTIVITÁCH, KTORÉ MÔŽEME VYKONÁVAŤ LEN POČAS TOHTO ROČNÉHO OBDOBIA.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Trebuchet MS"/>
              </a:rPr>
              <a:t>(V rozhovore vám pomôžu aj nasledujúce obrázky.)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/>
          <p:nvPr/>
        </p:nvPicPr>
        <p:blipFill>
          <a:blip r:embed="rId2"/>
          <a:stretch/>
        </p:blipFill>
        <p:spPr>
          <a:xfrm>
            <a:off x="781200" y="227160"/>
            <a:ext cx="3466800" cy="5028840"/>
          </a:xfrm>
          <a:prstGeom prst="rect">
            <a:avLst/>
          </a:prstGeom>
          <a:ln>
            <a:noFill/>
          </a:ln>
        </p:spPr>
      </p:pic>
      <p:pic>
        <p:nvPicPr>
          <p:cNvPr id="48" name="Obrázek 47"/>
          <p:cNvPicPr/>
          <p:nvPr/>
        </p:nvPicPr>
        <p:blipFill>
          <a:blip r:embed="rId3"/>
          <a:stretch/>
        </p:blipFill>
        <p:spPr>
          <a:xfrm>
            <a:off x="5677200" y="216000"/>
            <a:ext cx="3466800" cy="502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8"/>
          <p:cNvPicPr/>
          <p:nvPr/>
        </p:nvPicPr>
        <p:blipFill>
          <a:blip r:embed="rId2"/>
          <a:stretch/>
        </p:blipFill>
        <p:spPr>
          <a:xfrm>
            <a:off x="997200" y="370800"/>
            <a:ext cx="3466800" cy="5029200"/>
          </a:xfrm>
          <a:prstGeom prst="rect">
            <a:avLst/>
          </a:prstGeom>
          <a:ln>
            <a:noFill/>
          </a:ln>
        </p:spPr>
      </p:pic>
      <p:pic>
        <p:nvPicPr>
          <p:cNvPr id="50" name="Obrázek 49"/>
          <p:cNvPicPr/>
          <p:nvPr/>
        </p:nvPicPr>
        <p:blipFill>
          <a:blip r:embed="rId3"/>
          <a:stretch/>
        </p:blipFill>
        <p:spPr>
          <a:xfrm>
            <a:off x="5184000" y="360000"/>
            <a:ext cx="3466800" cy="502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50"/>
          <p:cNvPicPr/>
          <p:nvPr/>
        </p:nvPicPr>
        <p:blipFill>
          <a:blip r:embed="rId2"/>
          <a:stretch/>
        </p:blipFill>
        <p:spPr>
          <a:xfrm>
            <a:off x="1080000" y="577440"/>
            <a:ext cx="7686360" cy="439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ázek 51"/>
          <p:cNvPicPr/>
          <p:nvPr/>
        </p:nvPicPr>
        <p:blipFill>
          <a:blip r:embed="rId2"/>
          <a:stretch/>
        </p:blipFill>
        <p:spPr>
          <a:xfrm>
            <a:off x="390600" y="288000"/>
            <a:ext cx="4001400" cy="49680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616000" y="1368000"/>
            <a:ext cx="2952000" cy="1656000"/>
          </a:xfrm>
          <a:prstGeom prst="wedgeRoundRectCallout">
            <a:avLst>
              <a:gd name="adj1" fmla="val -86041"/>
              <a:gd name="adj2" fmla="val 13851"/>
              <a:gd name="adj3" fmla="val 16667"/>
            </a:avLst>
          </a:prstGeom>
          <a:gradFill rotWithShape="0">
            <a:gsLst>
              <a:gs pos="0">
                <a:srgbClr val="21409A"/>
              </a:gs>
              <a:gs pos="50000">
                <a:srgbClr val="FFFFFF"/>
              </a:gs>
              <a:gs pos="100000">
                <a:srgbClr val="21409A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Popros rodičov, </a:t>
            </a:r>
          </a:p>
          <a:p>
            <a:pPr algn="ctr"/>
            <a:r>
              <a:rPr lang="sk-SK" sz="1800" b="0" strike="noStrike" spc="-1">
                <a:latin typeface="Arial"/>
              </a:rPr>
              <a:t>aby ti vytlačili pracovný list</a:t>
            </a:r>
          </a:p>
          <a:p>
            <a:pPr algn="ctr"/>
            <a:r>
              <a:rPr lang="sk-SK" sz="1800" b="0" strike="noStrike" spc="-1">
                <a:latin typeface="Arial"/>
              </a:rPr>
              <a:t> „Perinbabka vstáva“. </a:t>
            </a:r>
          </a:p>
          <a:p>
            <a:pPr algn="ctr"/>
            <a:r>
              <a:rPr lang="sk-SK" sz="1800" b="0" strike="noStrike" spc="-1">
                <a:latin typeface="Arial"/>
              </a:rPr>
              <a:t>Pomenuj, čo sa nachádza </a:t>
            </a:r>
          </a:p>
          <a:p>
            <a:pPr algn="ctr"/>
            <a:r>
              <a:rPr lang="sk-SK" sz="1800" b="0" strike="noStrike" spc="-1">
                <a:latin typeface="Arial"/>
              </a:rPr>
              <a:t>na obrázku (zimné športy), </a:t>
            </a:r>
          </a:p>
          <a:p>
            <a:pPr algn="ctr"/>
            <a:r>
              <a:rPr lang="sk-SK" sz="1800" b="0" strike="noStrike" spc="-1">
                <a:latin typeface="Arial"/>
              </a:rPr>
              <a:t>obrázok vyfarbi.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3181680" y="288000"/>
            <a:ext cx="3082320" cy="88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54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UTOROK:</a:t>
            </a:r>
            <a:endParaRPr lang="sk-SK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416520" y="1215720"/>
            <a:ext cx="9159480" cy="1232280"/>
          </a:xfrm>
          <a:prstGeom prst="rect">
            <a:avLst/>
          </a:prstGeom>
          <a:solidFill>
            <a:srgbClr val="5565AF"/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UaK/143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0" strike="noStrike" spc="-1">
                <a:solidFill>
                  <a:srgbClr val="FFFFFF"/>
                </a:solidFill>
                <a:latin typeface="Times New Roman"/>
                <a:ea typeface="SimSun"/>
              </a:rPr>
              <a:t>Vyjadriť charakter piesne prirodzeným kultivovaným pohybom.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432000" y="2592360"/>
            <a:ext cx="9144000" cy="2807640"/>
          </a:xfrm>
          <a:prstGeom prst="rect">
            <a:avLst/>
          </a:prstGeom>
          <a:ln>
            <a:solidFill>
              <a:srgbClr val="21409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BUDEME POTREBOVAŤ: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PIESEŇ „Postavím si snehuliaka“ A DOBRÚ NÁLADU. (PIESEŇ SI STIAHNITE NA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  <a:hlinkClick r:id="rId2"/>
              </a:rPr>
              <a:t>https://www.youtube.com/watch?v=xAOtg9K8rHI</a:t>
            </a: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)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(Počas počúvania a spievania piesne spolu s rodičmi, súrodencami postav snehuliaka a pošli pani učiteľkám na stránku.)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242880" y="192240"/>
            <a:ext cx="3093120" cy="88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54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STREDA: </a:t>
            </a:r>
            <a:endParaRPr lang="sk-SK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88000" y="1173960"/>
            <a:ext cx="9504000" cy="1706040"/>
          </a:xfrm>
          <a:prstGeom prst="rect">
            <a:avLst/>
          </a:prstGeom>
          <a:solidFill>
            <a:srgbClr val="5565AF"/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JaK/ 26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0" strike="noStrike" spc="-1">
                <a:solidFill>
                  <a:srgbClr val="FFFFFF"/>
                </a:solidFill>
                <a:latin typeface="Times New Roman"/>
                <a:ea typeface="SimSun"/>
              </a:rPr>
              <a:t>Znázorniť graficky motivovaný pohyb vychádzajúci z ramenného kĺbu, zápästia a pohybu dlane a prstov (horizontálna línia) s využitím grafického materiálu (ceruzy) na priloženom pracovnom liste.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288000" y="3013560"/>
            <a:ext cx="9576000" cy="2458440"/>
          </a:xfrm>
          <a:prstGeom prst="rect">
            <a:avLst/>
          </a:prstGeom>
          <a:gradFill rotWithShape="0">
            <a:gsLst>
              <a:gs pos="0">
                <a:srgbClr val="21409A"/>
              </a:gs>
              <a:gs pos="50000">
                <a:srgbClr val="FFFFFF"/>
              </a:gs>
              <a:gs pos="100000">
                <a:srgbClr val="21409A"/>
              </a:gs>
            </a:gsLst>
            <a:lin ang="3600000"/>
          </a:gradFill>
          <a:ln>
            <a:solidFill>
              <a:srgbClr val="21409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POPROS RODIČOV, ABY TI VYTLAČILI PRILOŽENÝ PRACOVNÝ LIST. 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Motivované pohyby prstov: Kreslíme vo vzduchu prstom pravou i ľavou rukou horizontálne línie, aj obidvoma rukami súčasne.. 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 POTOM CERUZOU S POMOCOU PRERUŠOVANÝCH ČIAR DOKRESLÍ ZĽAVA DOPRAVA JEDNÝM ŤAHOM HORIZONTÁLNE LÍNIE (DRÁHA PUKU OD HOKEJKY SMEROM DO BRÁNKY). 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OBRÁZOK M</a:t>
            </a:r>
            <a:r>
              <a:rPr lang="sk-SK" sz="1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ÔŽEŠ DOKONČIŤ VYFARBENÍM.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558</Words>
  <Application>Microsoft Office PowerPoint</Application>
  <PresentationFormat>Vlastní</PresentationFormat>
  <Paragraphs>107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Expert</dc:creator>
  <cp:lastModifiedBy>Expert</cp:lastModifiedBy>
  <cp:revision>2</cp:revision>
  <dcterms:created xsi:type="dcterms:W3CDTF">2021-01-17T17:03:14Z</dcterms:created>
  <dcterms:modified xsi:type="dcterms:W3CDTF">2021-01-18T14:22:50Z</dcterms:modified>
  <dc:language>sk-SK</dc:language>
</cp:coreProperties>
</file>