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veat" panose="020B0604020202020204" charset="0"/>
      <p:regular r:id="rId14"/>
      <p:bold r:id="rId15"/>
    </p:embeddedFont>
    <p:embeddedFont>
      <p:font typeface="Montserrat" panose="020B0604020202020204" charset="-18"/>
      <p:regular r:id="rId16"/>
      <p:bold r:id="rId17"/>
      <p:italic r:id="rId18"/>
      <p:boldItalic r:id="rId19"/>
    </p:embeddedFont>
    <p:embeddedFont>
      <p:font typeface="Lato" panose="020B0604020202020204" charset="-18"/>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21548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42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8a38be6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8a38be6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360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8a38be6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8a38be6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17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8d0f55ea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8d0f55ea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8d0f55e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8d0f55e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13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8d0f55ea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8d0f55ea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85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8d0f55ea1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8d0f55ea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56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8d0f55ea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8d0f55ea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8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8d0f55ea1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8d0f55ea1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6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8d0f55ea1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8d0f55ea1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52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8d0f55ea1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8d0f55ea1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09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5519875" y="0"/>
            <a:ext cx="4191600" cy="105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38761D"/>
                </a:solidFill>
                <a:latin typeface="Caveat"/>
                <a:ea typeface="Caveat"/>
                <a:cs typeface="Caveat"/>
                <a:sym typeface="Caveat"/>
              </a:rPr>
              <a:t>Zdrowe Odżywianie</a:t>
            </a:r>
            <a:endParaRPr>
              <a:solidFill>
                <a:srgbClr val="38761D"/>
              </a:solidFill>
              <a:latin typeface="Caveat"/>
              <a:ea typeface="Caveat"/>
              <a:cs typeface="Caveat"/>
              <a:sym typeface="Caveat"/>
            </a:endParaRPr>
          </a:p>
        </p:txBody>
      </p:sp>
      <p:pic>
        <p:nvPicPr>
          <p:cNvPr id="135" name="Google Shape;135;p13"/>
          <p:cNvPicPr preferRelativeResize="0"/>
          <p:nvPr/>
        </p:nvPicPr>
        <p:blipFill>
          <a:blip r:embed="rId3">
            <a:alphaModFix/>
          </a:blip>
          <a:stretch>
            <a:fillRect/>
          </a:stretch>
        </p:blipFill>
        <p:spPr>
          <a:xfrm>
            <a:off x="3414125" y="743025"/>
            <a:ext cx="3524250" cy="2943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0" y="0"/>
            <a:ext cx="30786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latin typeface="Caveat"/>
                <a:ea typeface="Caveat"/>
                <a:cs typeface="Caveat"/>
                <a:sym typeface="Caveat"/>
              </a:rPr>
              <a:t>Ostatni posiłek</a:t>
            </a:r>
            <a:endParaRPr>
              <a:latin typeface="Caveat"/>
              <a:ea typeface="Caveat"/>
              <a:cs typeface="Caveat"/>
              <a:sym typeface="Caveat"/>
            </a:endParaRPr>
          </a:p>
        </p:txBody>
      </p:sp>
      <p:sp>
        <p:nvSpPr>
          <p:cNvPr id="198" name="Google Shape;198;p22"/>
          <p:cNvSpPr txBox="1">
            <a:spLocks noGrp="1"/>
          </p:cNvSpPr>
          <p:nvPr>
            <p:ph type="body" idx="1"/>
          </p:nvPr>
        </p:nvSpPr>
        <p:spPr>
          <a:xfrm>
            <a:off x="0" y="416350"/>
            <a:ext cx="3699300" cy="363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Ostatni posiłek powinien być spożyty min 2 godziny przed snem zapobiega się w ten sposób trudnościom z zasypianiem  spowodowanym  intensywna pracą przewodu pokarmowego</a:t>
            </a:r>
            <a:endParaRPr/>
          </a:p>
        </p:txBody>
      </p:sp>
      <p:pic>
        <p:nvPicPr>
          <p:cNvPr id="199" name="Google Shape;199;p22"/>
          <p:cNvPicPr preferRelativeResize="0"/>
          <p:nvPr/>
        </p:nvPicPr>
        <p:blipFill>
          <a:blip r:embed="rId3">
            <a:alphaModFix/>
          </a:blip>
          <a:stretch>
            <a:fillRect/>
          </a:stretch>
        </p:blipFill>
        <p:spPr>
          <a:xfrm>
            <a:off x="3699300" y="0"/>
            <a:ext cx="5444699" cy="36969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3595100" y="1721550"/>
            <a:ext cx="7038900" cy="85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7000">
                <a:latin typeface="Caveat"/>
                <a:ea typeface="Caveat"/>
                <a:cs typeface="Caveat"/>
                <a:sym typeface="Caveat"/>
              </a:rPr>
              <a:t>                </a:t>
            </a:r>
            <a:r>
              <a:rPr lang="pl" sz="7000" b="1" i="1">
                <a:solidFill>
                  <a:schemeClr val="dk1"/>
                </a:solidFill>
                <a:latin typeface="Caveat"/>
                <a:ea typeface="Caveat"/>
                <a:cs typeface="Caveat"/>
                <a:sym typeface="Caveat"/>
              </a:rPr>
              <a:t> THE END</a:t>
            </a:r>
            <a:endParaRPr sz="7000" b="1" i="1">
              <a:solidFill>
                <a:schemeClr val="dk1"/>
              </a:solidFill>
              <a:latin typeface="Caveat"/>
              <a:ea typeface="Caveat"/>
              <a:cs typeface="Caveat"/>
              <a:sym typeface="Caveat"/>
            </a:endParaRPr>
          </a:p>
        </p:txBody>
      </p:sp>
      <p:sp>
        <p:nvSpPr>
          <p:cNvPr id="205" name="Google Shape;205;p23"/>
          <p:cNvSpPr txBox="1"/>
          <p:nvPr/>
        </p:nvSpPr>
        <p:spPr>
          <a:xfrm>
            <a:off x="0" y="4612175"/>
            <a:ext cx="237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dirty="0">
                <a:latin typeface="Lato"/>
                <a:ea typeface="Lato"/>
                <a:cs typeface="Lato"/>
                <a:sym typeface="Lato"/>
              </a:rPr>
              <a:t> </a:t>
            </a:r>
            <a:r>
              <a:rPr lang="pl" dirty="0" smtClean="0">
                <a:latin typeface="Lato"/>
                <a:ea typeface="Lato"/>
                <a:cs typeface="Lato"/>
                <a:sym typeface="Lato"/>
              </a:rPr>
              <a:t>UKR🤝</a:t>
            </a:r>
            <a:r>
              <a:rPr lang="pl" dirty="0">
                <a:latin typeface="Lato"/>
                <a:ea typeface="Lato"/>
                <a:cs typeface="Lato"/>
                <a:sym typeface="Lato"/>
              </a:rPr>
              <a:t>PL</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0" y="0"/>
            <a:ext cx="2339400" cy="57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0000FF"/>
                </a:solidFill>
                <a:latin typeface="Caveat"/>
                <a:ea typeface="Caveat"/>
                <a:cs typeface="Caveat"/>
                <a:sym typeface="Caveat"/>
              </a:rPr>
              <a:t>Piramida Żywienia</a:t>
            </a:r>
            <a:endParaRPr>
              <a:solidFill>
                <a:srgbClr val="0000FF"/>
              </a:solidFill>
              <a:latin typeface="Caveat"/>
              <a:ea typeface="Caveat"/>
              <a:cs typeface="Caveat"/>
              <a:sym typeface="Caveat"/>
            </a:endParaRPr>
          </a:p>
        </p:txBody>
      </p:sp>
      <p:pic>
        <p:nvPicPr>
          <p:cNvPr id="141" name="Google Shape;141;p14"/>
          <p:cNvPicPr preferRelativeResize="0"/>
          <p:nvPr/>
        </p:nvPicPr>
        <p:blipFill>
          <a:blip r:embed="rId3">
            <a:alphaModFix/>
          </a:blip>
          <a:stretch>
            <a:fillRect/>
          </a:stretch>
        </p:blipFill>
        <p:spPr>
          <a:xfrm>
            <a:off x="2122850" y="152400"/>
            <a:ext cx="5587027" cy="4838700"/>
          </a:xfrm>
          <a:prstGeom prst="rect">
            <a:avLst/>
          </a:prstGeom>
          <a:noFill/>
          <a:ln>
            <a:noFill/>
          </a:ln>
        </p:spPr>
      </p:pic>
      <p:sp>
        <p:nvSpPr>
          <p:cNvPr id="142" name="Google Shape;142;p14"/>
          <p:cNvSpPr txBox="1"/>
          <p:nvPr/>
        </p:nvSpPr>
        <p:spPr>
          <a:xfrm>
            <a:off x="5416500" y="575700"/>
            <a:ext cx="372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t> </a:t>
            </a:r>
            <a:endParaRPr/>
          </a:p>
        </p:txBody>
      </p:sp>
      <p:sp>
        <p:nvSpPr>
          <p:cNvPr id="143" name="Google Shape;143;p14"/>
          <p:cNvSpPr txBox="1"/>
          <p:nvPr/>
        </p:nvSpPr>
        <p:spPr>
          <a:xfrm>
            <a:off x="5682200" y="1276675"/>
            <a:ext cx="233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0" y="0"/>
            <a:ext cx="5577900" cy="236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900"/>
              <a:t> Codziennie powinno się wypijać minimum 2L płynów najlepiej aby to były: woda mineralna,herbata ziołowa i niesłodzone soki owocowe.</a:t>
            </a:r>
            <a:endParaRPr sz="1900"/>
          </a:p>
        </p:txBody>
      </p:sp>
      <p:pic>
        <p:nvPicPr>
          <p:cNvPr id="149" name="Google Shape;149;p15"/>
          <p:cNvPicPr preferRelativeResize="0"/>
          <p:nvPr/>
        </p:nvPicPr>
        <p:blipFill>
          <a:blip r:embed="rId3">
            <a:alphaModFix/>
          </a:blip>
          <a:stretch>
            <a:fillRect/>
          </a:stretch>
        </p:blipFill>
        <p:spPr>
          <a:xfrm>
            <a:off x="5577925" y="0"/>
            <a:ext cx="3566072" cy="236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0" y="0"/>
            <a:ext cx="5062200" cy="92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latin typeface="Caveat"/>
                <a:ea typeface="Caveat"/>
                <a:cs typeface="Caveat"/>
                <a:sym typeface="Caveat"/>
              </a:rPr>
              <a:t>Redukcja spożywania  tłuszczy</a:t>
            </a:r>
            <a:endParaRPr>
              <a:latin typeface="Caveat"/>
              <a:ea typeface="Caveat"/>
              <a:cs typeface="Caveat"/>
              <a:sym typeface="Caveat"/>
            </a:endParaRPr>
          </a:p>
        </p:txBody>
      </p:sp>
      <p:sp>
        <p:nvSpPr>
          <p:cNvPr id="155" name="Google Shape;155;p16"/>
          <p:cNvSpPr txBox="1">
            <a:spLocks noGrp="1"/>
          </p:cNvSpPr>
          <p:nvPr>
            <p:ph type="body" idx="1"/>
          </p:nvPr>
        </p:nvSpPr>
        <p:spPr>
          <a:xfrm>
            <a:off x="35600" y="438500"/>
            <a:ext cx="4709400" cy="27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Zaleca się zmniejszenie ilości spożywania tłuszczy.Dziennie nie powinno się przekraczać 60 gram tłuszczy. Wskazane jest spożywanie  niskotłuszczowych produktów np: chude mięsa,ziemniaki,ryby,ryż,makaron,warzywa oraz owoce</a:t>
            </a:r>
            <a:endParaRPr/>
          </a:p>
        </p:txBody>
      </p:sp>
      <p:pic>
        <p:nvPicPr>
          <p:cNvPr id="156" name="Google Shape;156;p16"/>
          <p:cNvPicPr preferRelativeResize="0"/>
          <p:nvPr/>
        </p:nvPicPr>
        <p:blipFill>
          <a:blip r:embed="rId3">
            <a:alphaModFix/>
          </a:blip>
          <a:stretch>
            <a:fillRect/>
          </a:stretch>
        </p:blipFill>
        <p:spPr>
          <a:xfrm>
            <a:off x="4745000" y="0"/>
            <a:ext cx="4399001" cy="293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0" y="0"/>
            <a:ext cx="3763500" cy="64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 </a:t>
            </a:r>
            <a:r>
              <a:rPr lang="pl">
                <a:latin typeface="Caveat"/>
                <a:ea typeface="Caveat"/>
                <a:cs typeface="Caveat"/>
                <a:sym typeface="Caveat"/>
              </a:rPr>
              <a:t>Dużo warzyw i owoców</a:t>
            </a:r>
            <a:endParaRPr>
              <a:latin typeface="Caveat"/>
              <a:ea typeface="Caveat"/>
              <a:cs typeface="Caveat"/>
              <a:sym typeface="Caveat"/>
            </a:endParaRPr>
          </a:p>
        </p:txBody>
      </p:sp>
      <p:sp>
        <p:nvSpPr>
          <p:cNvPr id="162" name="Google Shape;162;p17"/>
          <p:cNvSpPr txBox="1">
            <a:spLocks noGrp="1"/>
          </p:cNvSpPr>
          <p:nvPr>
            <p:ph type="body" idx="1"/>
          </p:nvPr>
        </p:nvSpPr>
        <p:spPr>
          <a:xfrm>
            <a:off x="0" y="379450"/>
            <a:ext cx="4147200" cy="2815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Spożywanie 5 porcji warzyw lub owoców rozłożonych w ciągu dnia jest jak najbardziej wskazane. W ten sposób organizm zostaje zaopatrywany w cenne witaminy i substancje mineralne oraz wspomagające zdrowie.</a:t>
            </a:r>
            <a:endParaRPr/>
          </a:p>
        </p:txBody>
      </p:sp>
      <p:pic>
        <p:nvPicPr>
          <p:cNvPr id="163" name="Google Shape;163;p17"/>
          <p:cNvPicPr preferRelativeResize="0"/>
          <p:nvPr/>
        </p:nvPicPr>
        <p:blipFill>
          <a:blip r:embed="rId3">
            <a:alphaModFix/>
          </a:blip>
          <a:stretch>
            <a:fillRect/>
          </a:stretch>
        </p:blipFill>
        <p:spPr>
          <a:xfrm>
            <a:off x="4000500" y="0"/>
            <a:ext cx="5143500" cy="2641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0" y="0"/>
            <a:ext cx="5034000" cy="46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Caveat"/>
                <a:ea typeface="Caveat"/>
                <a:cs typeface="Caveat"/>
                <a:sym typeface="Caveat"/>
              </a:rPr>
              <a:t>Spożywanie ryby raz w tygodniu</a:t>
            </a:r>
            <a:endParaRPr>
              <a:latin typeface="Caveat"/>
              <a:ea typeface="Caveat"/>
              <a:cs typeface="Caveat"/>
              <a:sym typeface="Caveat"/>
            </a:endParaRPr>
          </a:p>
        </p:txBody>
      </p:sp>
      <p:sp>
        <p:nvSpPr>
          <p:cNvPr id="169" name="Google Shape;169;p18"/>
          <p:cNvSpPr txBox="1">
            <a:spLocks noGrp="1"/>
          </p:cNvSpPr>
          <p:nvPr>
            <p:ph type="body" idx="1"/>
          </p:nvPr>
        </p:nvSpPr>
        <p:spPr>
          <a:xfrm>
            <a:off x="0" y="401600"/>
            <a:ext cx="4235700" cy="1295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pl"/>
              <a:t> Regularne spożywanie ryb jest szczególnie zalecane ze względu na zawarte w nich wysokowartościowe białka, wielokrotnie nienasycone kwasy tłuszczowe (omega-3) oraz witaminy D oraz B12. Poza tym ryby morskie zawierają cenny dla zdrowia jod.  </a:t>
            </a:r>
            <a:endParaRPr/>
          </a:p>
        </p:txBody>
      </p:sp>
      <p:pic>
        <p:nvPicPr>
          <p:cNvPr id="170" name="Google Shape;170;p18"/>
          <p:cNvPicPr preferRelativeResize="0"/>
          <p:nvPr/>
        </p:nvPicPr>
        <p:blipFill>
          <a:blip r:embed="rId3">
            <a:alphaModFix/>
          </a:blip>
          <a:stretch>
            <a:fillRect/>
          </a:stretch>
        </p:blipFill>
        <p:spPr>
          <a:xfrm>
            <a:off x="4519825" y="0"/>
            <a:ext cx="4624174" cy="295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0" y="0"/>
            <a:ext cx="3477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 </a:t>
            </a:r>
            <a:r>
              <a:rPr lang="pl">
                <a:latin typeface="Caveat"/>
                <a:ea typeface="Caveat"/>
                <a:cs typeface="Caveat"/>
                <a:sym typeface="Caveat"/>
              </a:rPr>
              <a:t>Królewskie Śniadanie</a:t>
            </a:r>
            <a:endParaRPr>
              <a:latin typeface="Caveat"/>
              <a:ea typeface="Caveat"/>
              <a:cs typeface="Caveat"/>
              <a:sym typeface="Caveat"/>
            </a:endParaRPr>
          </a:p>
        </p:txBody>
      </p:sp>
      <p:sp>
        <p:nvSpPr>
          <p:cNvPr id="176" name="Google Shape;176;p19"/>
          <p:cNvSpPr txBox="1">
            <a:spLocks noGrp="1"/>
          </p:cNvSpPr>
          <p:nvPr>
            <p:ph type="body" idx="1"/>
          </p:nvPr>
        </p:nvSpPr>
        <p:spPr>
          <a:xfrm>
            <a:off x="0" y="445850"/>
            <a:ext cx="3257400" cy="4786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To, co zjesz rano, będzie miało wpływ na cały dzień. Ilu z nas po przebudzenia wypija tylko kawę, bo na jedzenie nie ma czasu lub ochoty? Liczymy naiwnie, że filiżanka mocnej małej czarnej da nam energię na długie godziny pracy. To ogromny błąd.Popełniając go,pogarszamy swoje zdrowie bo tylko sobie szkodzisz. W śniadaniu musi znaleźć się porcja węglowodanów i to najlepiej złożonych, o niskim indeksie glikemicznym. Nie zapomnij też o dobrym źródle białka.</a:t>
            </a:r>
            <a:endParaRPr/>
          </a:p>
        </p:txBody>
      </p:sp>
      <p:pic>
        <p:nvPicPr>
          <p:cNvPr id="177" name="Google Shape;177;p19"/>
          <p:cNvPicPr preferRelativeResize="0"/>
          <p:nvPr/>
        </p:nvPicPr>
        <p:blipFill>
          <a:blip r:embed="rId3">
            <a:alphaModFix/>
          </a:blip>
          <a:stretch>
            <a:fillRect/>
          </a:stretch>
        </p:blipFill>
        <p:spPr>
          <a:xfrm>
            <a:off x="3257550" y="0"/>
            <a:ext cx="5886450" cy="3352800"/>
          </a:xfrm>
          <a:prstGeom prst="rect">
            <a:avLst/>
          </a:prstGeom>
          <a:noFill/>
          <a:ln>
            <a:noFill/>
          </a:ln>
        </p:spPr>
      </p:pic>
      <p:sp>
        <p:nvSpPr>
          <p:cNvPr id="178" name="Google Shape;178;p19"/>
          <p:cNvSpPr txBox="1"/>
          <p:nvPr/>
        </p:nvSpPr>
        <p:spPr>
          <a:xfrm>
            <a:off x="3468350" y="3394550"/>
            <a:ext cx="5593800" cy="81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pl" sz="1300">
                <a:solidFill>
                  <a:schemeClr val="lt1"/>
                </a:solidFill>
                <a:latin typeface="Lato"/>
                <a:ea typeface="Lato"/>
                <a:cs typeface="Lato"/>
                <a:sym typeface="Lato"/>
              </a:rPr>
              <a:t> </a:t>
            </a:r>
            <a:r>
              <a:rPr lang="pl" sz="1200" b="1">
                <a:solidFill>
                  <a:srgbClr val="BDC1C6"/>
                </a:solidFill>
                <a:highlight>
                  <a:srgbClr val="202124"/>
                </a:highlight>
              </a:rPr>
              <a:t>Indeks glikemiczny</a:t>
            </a:r>
            <a:r>
              <a:rPr lang="pl" sz="1200">
                <a:solidFill>
                  <a:srgbClr val="BDC1C6"/>
                </a:solidFill>
                <a:highlight>
                  <a:srgbClr val="202124"/>
                </a:highlight>
              </a:rPr>
              <a:t> -nazywamy wskaźnikiem, którego zadaniem jest informowanie nas o tym, jak gwałtownie po spożyciu danego produktu (w ciągu 120 minut) wzrasta poziom glukozy we krwi.</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0" y="0"/>
            <a:ext cx="3077400" cy="73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latin typeface="Caveat"/>
                <a:ea typeface="Caveat"/>
                <a:cs typeface="Caveat"/>
                <a:sym typeface="Caveat"/>
              </a:rPr>
              <a:t>Kontroluj masę ciała</a:t>
            </a:r>
            <a:endParaRPr>
              <a:latin typeface="Caveat"/>
              <a:ea typeface="Caveat"/>
              <a:cs typeface="Caveat"/>
              <a:sym typeface="Caveat"/>
            </a:endParaRPr>
          </a:p>
        </p:txBody>
      </p:sp>
      <p:sp>
        <p:nvSpPr>
          <p:cNvPr id="184" name="Google Shape;184;p20"/>
          <p:cNvSpPr txBox="1">
            <a:spLocks noGrp="1"/>
          </p:cNvSpPr>
          <p:nvPr>
            <p:ph type="body" idx="1"/>
          </p:nvPr>
        </p:nvSpPr>
        <p:spPr>
          <a:xfrm>
            <a:off x="0" y="431125"/>
            <a:ext cx="4988400" cy="3480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1500"/>
              <a:t>Nadwaga i otyłość to nie tylko problem estetyczny, ale choroba, będąca przyczyną innych chorób takich jak: cukrzyca, nadciśnienie tętnicze, choroby układu krążenia i wiele innych</a:t>
            </a:r>
            <a:endParaRPr sz="1500"/>
          </a:p>
        </p:txBody>
      </p:sp>
      <p:pic>
        <p:nvPicPr>
          <p:cNvPr id="185" name="Google Shape;185;p20"/>
          <p:cNvPicPr preferRelativeResize="0"/>
          <p:nvPr/>
        </p:nvPicPr>
        <p:blipFill>
          <a:blip r:embed="rId3">
            <a:alphaModFix/>
          </a:blip>
          <a:stretch>
            <a:fillRect/>
          </a:stretch>
        </p:blipFill>
        <p:spPr>
          <a:xfrm>
            <a:off x="4893050" y="0"/>
            <a:ext cx="4250944" cy="3141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title"/>
          </p:nvPr>
        </p:nvSpPr>
        <p:spPr>
          <a:xfrm>
            <a:off x="0" y="0"/>
            <a:ext cx="26565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latin typeface="Caveat"/>
                <a:ea typeface="Caveat"/>
                <a:cs typeface="Caveat"/>
                <a:sym typeface="Caveat"/>
              </a:rPr>
              <a:t>Produkty zbożowe</a:t>
            </a:r>
            <a:endParaRPr>
              <a:latin typeface="Caveat"/>
              <a:ea typeface="Caveat"/>
              <a:cs typeface="Caveat"/>
              <a:sym typeface="Caveat"/>
            </a:endParaRPr>
          </a:p>
        </p:txBody>
      </p:sp>
      <p:sp>
        <p:nvSpPr>
          <p:cNvPr id="191" name="Google Shape;191;p21"/>
          <p:cNvSpPr txBox="1">
            <a:spLocks noGrp="1"/>
          </p:cNvSpPr>
          <p:nvPr>
            <p:ph type="body" idx="1"/>
          </p:nvPr>
        </p:nvSpPr>
        <p:spPr>
          <a:xfrm>
            <a:off x="0" y="453250"/>
            <a:ext cx="5076900" cy="2407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Produkty zbożowe powinny stanowić podstawowe źródło energii w diecie człowieka. Produkty te dostarczają węglowodanów złożonych, błonnika pokarmowego oraz białka roślinnego. Z witamin zawierają przede wszystkim witaminy z grupy B oraz witaminę E. Dostarczają również składników mineralnych takich jak: żelazo, miedź, magnez, cynk oraz potas i fosfor.</a:t>
            </a:r>
            <a:endParaRPr/>
          </a:p>
        </p:txBody>
      </p:sp>
      <p:pic>
        <p:nvPicPr>
          <p:cNvPr id="192" name="Google Shape;192;p21"/>
          <p:cNvPicPr preferRelativeResize="0"/>
          <p:nvPr/>
        </p:nvPicPr>
        <p:blipFill>
          <a:blip r:embed="rId3">
            <a:alphaModFix/>
          </a:blip>
          <a:stretch>
            <a:fillRect/>
          </a:stretch>
        </p:blipFill>
        <p:spPr>
          <a:xfrm>
            <a:off x="5076875" y="0"/>
            <a:ext cx="4067134" cy="286085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376</Words>
  <Application>Microsoft Office PowerPoint</Application>
  <PresentationFormat>Pokaz na ekranie (16:9)</PresentationFormat>
  <Paragraphs>22</Paragraphs>
  <Slides>11</Slides>
  <Notes>11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Caveat</vt:lpstr>
      <vt:lpstr>Montserrat</vt:lpstr>
      <vt:lpstr>Lato</vt:lpstr>
      <vt:lpstr>Arial</vt:lpstr>
      <vt:lpstr>Focus</vt:lpstr>
      <vt:lpstr>Zdrowe Odżywianie</vt:lpstr>
      <vt:lpstr>Piramida Żywienia</vt:lpstr>
      <vt:lpstr> Codziennie powinno się wypijać minimum 2L płynów najlepiej aby to były: woda mineralna,herbata ziołowa i niesłodzone soki owocowe.</vt:lpstr>
      <vt:lpstr>Redukcja spożywania  tłuszczy</vt:lpstr>
      <vt:lpstr> Dużo warzyw i owoców</vt:lpstr>
      <vt:lpstr>Spożywanie ryby raz w tygodniu</vt:lpstr>
      <vt:lpstr> Królewskie Śniadanie</vt:lpstr>
      <vt:lpstr>Kontroluj masę ciała</vt:lpstr>
      <vt:lpstr>Produkty zbożowe</vt:lpstr>
      <vt:lpstr>Ostatni posiłek</vt:lpstr>
      <vt:lpstr>                 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Zdrowe Odżywianie</dc:title>
  <dc:creator>ppe-user</dc:creator>
  <cp:lastModifiedBy>ppe-user</cp:lastModifiedBy>
  <cp:revision>2</cp:revision>
  <dcterms:modified xsi:type="dcterms:W3CDTF">2022-04-27T11:11:12Z</dcterms:modified>
</cp:coreProperties>
</file>