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4630E5-29C9-406F-AA7A-0056950C7CBB}" type="datetimeFigureOut">
              <a:rPr lang="pl-PL" smtClean="0"/>
              <a:pPr/>
              <a:t>20.10.2022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851772-2B57-4556-B037-CBDE8F879589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Pomorskie Żagle Wiedzy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zajęcia pozalekcyjne</a:t>
            </a:r>
          </a:p>
          <a:p>
            <a:r>
              <a:rPr lang="pl-PL" dirty="0"/>
              <a:t>2021/2022</a:t>
            </a:r>
          </a:p>
        </p:txBody>
      </p:sp>
    </p:spTree>
  </p:cSld>
  <p:clrMapOvr>
    <a:masterClrMapping/>
  </p:clrMapOvr>
  <p:transition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budowa-jach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8028" y="2413901"/>
            <a:ext cx="4869382" cy="304122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dirty="0"/>
              <a:t>1. Nauka języka żeglarskiego umożliwi aktywny udział w przygodzie na morzu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EE6DF76-1782-4E6B-B3DA-904B08E7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32235"/>
            <a:ext cx="3298526" cy="1966823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sz="1800" dirty="0"/>
              <a:t>„</a:t>
            </a:r>
            <a:r>
              <a:rPr lang="pl-PL" sz="1800" dirty="0" err="1"/>
              <a:t>Shanties</a:t>
            </a:r>
            <a:r>
              <a:rPr lang="pl-PL" sz="1800" dirty="0"/>
              <a:t>” czyli XVIII-XIX wieczne  pieśni pracy aktualnie przeżywają swoją drugą młodość dzięki użytkownikom </a:t>
            </a:r>
            <a:r>
              <a:rPr lang="pl-PL" sz="1800" dirty="0" err="1"/>
              <a:t>TikToka</a:t>
            </a:r>
            <a:r>
              <a:rPr lang="pl-PL" sz="1800" dirty="0"/>
              <a:t>, którzy organizują wspólne śpiewanie ich online.</a:t>
            </a:r>
          </a:p>
          <a:p>
            <a:pPr>
              <a:buNone/>
            </a:pPr>
            <a:endParaRPr lang="pl-PL" dirty="0"/>
          </a:p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45035B6-49E8-4C39-8C3A-B439A8F8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181" y="1213090"/>
            <a:ext cx="5155361" cy="1028700"/>
          </a:xfrm>
        </p:spPr>
        <p:txBody>
          <a:bodyPr>
            <a:normAutofit/>
          </a:bodyPr>
          <a:lstStyle/>
          <a:p>
            <a:r>
              <a:rPr lang="pl-PL" sz="2700" dirty="0"/>
              <a:t>2. Nauka </a:t>
            </a:r>
            <a:r>
              <a:rPr lang="pl-PL" sz="2700" dirty="0" err="1"/>
              <a:t>szantów</a:t>
            </a:r>
            <a:r>
              <a:rPr lang="pl-PL" sz="2700" dirty="0"/>
              <a:t> w języku polskim, jak i angielskim</a:t>
            </a:r>
            <a:endParaRPr lang="en-US" sz="27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286F639-9C07-48DC-8730-CAAB096ED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4138" y="1297054"/>
            <a:ext cx="2658966" cy="177610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8167347-A984-4042-9DCB-E729FA5B9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009" y="3603711"/>
            <a:ext cx="3058298" cy="17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161834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ęzły marynarsk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2119" y="2230197"/>
            <a:ext cx="2867488" cy="2754792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25A0050-74A4-492F-81D9-AAB56604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700" dirty="0"/>
              <a:t>3. Nauka węzłów marynarskich</a:t>
            </a:r>
            <a:endParaRPr lang="en-US" sz="2700" dirty="0"/>
          </a:p>
        </p:txBody>
      </p:sp>
      <p:pic>
        <p:nvPicPr>
          <p:cNvPr id="14338" name="Picture 2" descr="https://www.koga.net.pl/images/originalphotos/groupphotos/70/2199/994f12b5a06f316180d8ae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0" y="1665216"/>
            <a:ext cx="2556749" cy="4005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3037366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atownictw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88" y="2046685"/>
            <a:ext cx="5000625" cy="3336131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096633"/>
            <a:ext cx="8229600" cy="789317"/>
          </a:xfrm>
        </p:spPr>
        <p:txBody>
          <a:bodyPr>
            <a:normAutofit/>
          </a:bodyPr>
          <a:lstStyle/>
          <a:p>
            <a:r>
              <a:rPr lang="pl-PL" sz="2700" dirty="0"/>
              <a:t>4. Bezpieczne żeglarstwo, zasady i pierwsza pomoc</a:t>
            </a:r>
          </a:p>
        </p:txBody>
      </p:sp>
    </p:spTree>
  </p:cSld>
  <p:clrMapOvr>
    <a:masterClrMapping/>
  </p:clrMapOvr>
  <p:transition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iatr_rzeczywis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1137" y="2124862"/>
            <a:ext cx="3357716" cy="199964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700" dirty="0"/>
              <a:t>5. Znajomość meteorologii i praktyczne zastosowanie w czasie żeglowania</a:t>
            </a:r>
          </a:p>
        </p:txBody>
      </p:sp>
      <p:pic>
        <p:nvPicPr>
          <p:cNvPr id="5" name="Obraz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9445" y="2138611"/>
            <a:ext cx="3657600" cy="2736056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425F21EF-094E-416F-A539-7198C78B221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6078"/>
            <a:ext cx="9144000" cy="5143499"/>
          </a:xfr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476197E-8534-4E1A-8B8D-367BCA37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552" y="646834"/>
            <a:ext cx="9258300" cy="1478432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Ciekawe miejsca w okolicy , czy już tam byłeś?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95C4D6AF-AEDD-4D1D-8B45-9E8725705F67}"/>
              </a:ext>
            </a:extLst>
          </p:cNvPr>
          <p:cNvSpPr txBox="1"/>
          <p:nvPr/>
        </p:nvSpPr>
        <p:spPr>
          <a:xfrm>
            <a:off x="514350" y="2212479"/>
            <a:ext cx="821461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Muzeum Zalewu Wiślanego w Kątach Rybackich,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Muzeum Wisły w Tczewie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Muzeum Morskie w Gdańsku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Muzeum Marynarki Wojennej w Gdyni.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  <a:t>Szlakiem stanic wodnych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l-PL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700" b="1" dirty="0">
                <a:latin typeface="Arial" panose="020B0604020202020204" pitchFamily="34" charset="0"/>
                <a:cs typeface="Arial" panose="020B0604020202020204" pitchFamily="34" charset="0"/>
              </a:rPr>
              <a:t>Biorąc udział w projekcie odwiedzisz te miejsca!</a:t>
            </a:r>
          </a:p>
        </p:txBody>
      </p:sp>
    </p:spTree>
    <p:extLst>
      <p:ext uri="{BB962C8B-B14F-4D97-AF65-F5344CB8AC3E}">
        <p14:creationId xmlns:p14="http://schemas.microsoft.com/office/powerpoint/2010/main" xmlns="" val="3175436676"/>
      </p:ext>
    </p:extLst>
  </p:cSld>
  <p:clrMapOvr>
    <a:masterClrMapping/>
  </p:clrMapOvr>
  <p:transition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xmlns="" id="{A0F08ECE-5541-4BDA-9D4E-C27E96D8AE0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1"/>
            <a:ext cx="9305059" cy="51434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5AEBA4E-4C55-4DD2-A089-5DEB6313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0247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Dlaczego warto uczestniczyć w projekcie</a:t>
            </a:r>
            <a:b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Pomorskie Żagle Wiedzy?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A9A0660-FC2D-4332-BB99-8F15EBFF1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" y="2426631"/>
            <a:ext cx="9180368" cy="3997901"/>
          </a:xfrm>
        </p:spPr>
        <p:txBody>
          <a:bodyPr>
            <a:normAutofit/>
          </a:bodyPr>
          <a:lstStyle/>
          <a:p>
            <a:pPr algn="just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Połączenie metody projektu oraz tematyki morskiej pozwoli w skuteczny oraz atrakcyjny dla ucznia sposób rozwijać kompetencje kluczowe. </a:t>
            </a:r>
          </a:p>
          <a:p>
            <a:pPr algn="just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Treści, które uczeń będzie poznawać podczas zajęć będą dla niego atrakcyjne, niejednokrotnie zupełnie nowe, pomimo, że związane z regionem, w którym mieszka, również wzmacniające jego poczucie tożsamości regionalnej.</a:t>
            </a:r>
          </a:p>
          <a:p>
            <a:pPr algn="just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Uczestnicy poznają nie tylko miejsca w najbliższym sąsiedztwie, gdzie można uprawiać kajakarstwo oraz żeglarstwo, ale zapoznają się pracującymi tam instruktorami co może być zachętą do kontynuowania przygody z żeglarstwem w przyszłości. </a:t>
            </a:r>
          </a:p>
          <a:p>
            <a:pPr algn="just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Wycieczki edukacyjne będą  odbywać się do miejsc związanych z edukacją morską i będą uzupełnieniem tematów realizowanych podczas zajęć pozalekcyjnych metodą projektu oraz praktycznych zajęć żeglarskich. </a:t>
            </a:r>
          </a:p>
          <a:p>
            <a:endParaRPr lang="pl-PL" sz="21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98977379"/>
      </p:ext>
    </p:extLst>
  </p:cSld>
  <p:clrMapOvr>
    <a:masterClrMapping/>
  </p:clrMapOvr>
  <p:transition>
    <p:cover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343B75-3E33-4D6F-8F60-2E167724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530" y="815505"/>
            <a:ext cx="5170290" cy="9941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Muzeum Zalewu Wiślanego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B733D74-B1E5-4B55-93B9-1AF0C071E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1570" y="815504"/>
            <a:ext cx="3569985" cy="2678414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5FD1DAC-1902-4B56-BB72-F37BC5184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4126" y="4285453"/>
            <a:ext cx="2107634" cy="158127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E05B5DDD-C8D1-4B59-BB6D-9E5455113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643" y="4333138"/>
            <a:ext cx="2107634" cy="158127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5F618367-8833-40E9-B48E-F1BE14A7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096" y="3630444"/>
            <a:ext cx="3555459" cy="237030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440C69E-2CA6-428E-80F9-6D1ECB49F33E}"/>
              </a:ext>
            </a:extLst>
          </p:cNvPr>
          <p:cNvSpPr txBox="1"/>
          <p:nvPr/>
        </p:nvSpPr>
        <p:spPr>
          <a:xfrm>
            <a:off x="0" y="1898187"/>
            <a:ext cx="563609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Położone obok portu w Kątach Rybackich muzeum gromadzi zabytki związane z historią rybołówstwa i szkutnictwa na Zalewie Wiślanym. Wystawa,  prezentuje tradycyjne łodzie rybackie, w tym 10-metrowy barkas napędzany żaglem, narzędzia połowowe z końca XIX i początku XX w., a także zabytkowy warsztat szkutniczy. Ekspozycję wzbogacają: wóz do transportu łodzi ratowniczej, narzędzia do połowów </a:t>
            </a:r>
            <a:r>
              <a:rPr lang="pl-PL" sz="1500" dirty="0" err="1">
                <a:latin typeface="Arial" panose="020B0604020202020204" pitchFamily="34" charset="0"/>
                <a:cs typeface="Arial" panose="020B0604020202020204" pitchFamily="34" charset="0"/>
              </a:rPr>
              <a:t>podlodowych</a:t>
            </a:r>
            <a:r>
              <a:rPr lang="pl-PL" sz="1500" dirty="0">
                <a:latin typeface="Arial" panose="020B0604020202020204" pitchFamily="34" charset="0"/>
                <a:cs typeface="Arial" panose="020B0604020202020204" pitchFamily="34" charset="0"/>
              </a:rPr>
              <a:t>, bojer „Ludowy 8” oraz niezwykłą rzeźbę „Łódź”  wykonaną z kilkudziesięciu tysięcy patyków wyrzuconych przez morze. </a:t>
            </a:r>
          </a:p>
        </p:txBody>
      </p:sp>
    </p:spTree>
    <p:extLst>
      <p:ext uri="{BB962C8B-B14F-4D97-AF65-F5344CB8AC3E}">
        <p14:creationId xmlns:p14="http://schemas.microsoft.com/office/powerpoint/2010/main" xmlns="" val="3679160362"/>
      </p:ext>
    </p:extLst>
  </p:cSld>
  <p:clrMapOvr>
    <a:masterClrMapping/>
  </p:clrMapOvr>
  <p:transition>
    <p:cover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261E1D-7EB7-426F-9FE2-85D71A817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9" y="930244"/>
            <a:ext cx="4638719" cy="8432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Muzeum Wisły w Tczewie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6D6DBA3D-AFEC-4236-9EB0-395D22767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4211" y="930244"/>
            <a:ext cx="4287961" cy="2839100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5E8E40E9-7C6E-4C94-8EEE-2C168B2D860F}"/>
              </a:ext>
            </a:extLst>
          </p:cNvPr>
          <p:cNvSpPr txBox="1"/>
          <p:nvPr/>
        </p:nvSpPr>
        <p:spPr>
          <a:xfrm>
            <a:off x="126878" y="3429000"/>
            <a:ext cx="457070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Największe w Polsce muzeum poświęcone historii Wisły. Zebrane  zabytki archeologiczne dokumentują dawne osadnictwo i żeglugę wiślaną, a tradycyjne narzędzia, łodzie, modele statków i makiety, uzupełnione stanowiskami multimedialnymi, pozwalają poznać tajniki szkutnictwa, handlu rzecznego, budowy portów i stoczni.</a:t>
            </a:r>
          </a:p>
        </p:txBody>
      </p:sp>
      <p:pic>
        <p:nvPicPr>
          <p:cNvPr id="2050" name="Picture 2" descr="Muzeum Wisły – CI TASK">
            <a:extLst>
              <a:ext uri="{FF2B5EF4-FFF2-40B4-BE49-F238E27FC236}">
                <a16:creationId xmlns:a16="http://schemas.microsoft.com/office/drawing/2014/main" xmlns="" id="{CEA537C3-EC59-4488-AA6A-6EB69AC40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3998" y="3974822"/>
            <a:ext cx="2143125" cy="12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zeum Wisły w Tczewie - YouTube">
            <a:extLst>
              <a:ext uri="{FF2B5EF4-FFF2-40B4-BE49-F238E27FC236}">
                <a16:creationId xmlns:a16="http://schemas.microsoft.com/office/drawing/2014/main" xmlns="" id="{143F34A4-DC25-487C-94BE-3922F93F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7579" y="4578468"/>
            <a:ext cx="2143125" cy="120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18E767C1-91E2-432F-BCDC-4D081A6C2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69" y="2094903"/>
            <a:ext cx="3839309" cy="13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709759"/>
      </p:ext>
    </p:extLst>
  </p:cSld>
  <p:clrMapOvr>
    <a:masterClrMapping/>
  </p:clrMapOvr>
  <p:transition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E1DADD4-CC49-40EC-B63C-04F06B6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36" y="989734"/>
            <a:ext cx="7243819" cy="72838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Muzeum Marynarki Wojennej w Gdyni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54FB33BD-DF99-4D85-A70B-5DC11ED19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920" y="3332988"/>
            <a:ext cx="4389120" cy="2667762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B8B7E13-D3DD-4CAC-AEFE-D92920287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36" y="3527896"/>
            <a:ext cx="1394460" cy="209854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59C4B59-66C8-4D02-9684-FFDC6FCB6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2510" y="3891370"/>
            <a:ext cx="2057400" cy="13716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BEBFD03B-2DAB-4325-B0D6-B40D8E6FD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1210" y="857250"/>
            <a:ext cx="1394460" cy="1394460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DC81A1F9-2CF9-40D3-A957-6F7D2D69C6CF}"/>
              </a:ext>
            </a:extLst>
          </p:cNvPr>
          <p:cNvSpPr txBox="1"/>
          <p:nvPr/>
        </p:nvSpPr>
        <p:spPr>
          <a:xfrm>
            <a:off x="66502" y="1738648"/>
            <a:ext cx="81063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Gdynia jest największym polskim miastem, w którym  kultywuje się pamięć o odzyskaniu dostępu Polski do morza. To właśnie polskie morze stworzyło Gdynię. Współczesna siedziba Muzeum Marynarki Wojennej w Gdyni została otwarta 28 listopada 2012 roku. Muzeum, położone naprzeciwko plaży miejskiej. Placówka sukcesywnie się rozwija i pozyskuje nowe eksponaty. </a:t>
            </a:r>
          </a:p>
        </p:txBody>
      </p:sp>
    </p:spTree>
    <p:extLst>
      <p:ext uri="{BB962C8B-B14F-4D97-AF65-F5344CB8AC3E}">
        <p14:creationId xmlns:p14="http://schemas.microsoft.com/office/powerpoint/2010/main" xmlns="" val="10541080"/>
      </p:ext>
    </p:extLst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l-PL" sz="4000" dirty="0"/>
          </a:p>
          <a:p>
            <a:pPr algn="ctr">
              <a:buNone/>
            </a:pPr>
            <a:r>
              <a:rPr lang="pl-PL" sz="4000" dirty="0"/>
              <a:t>Pięć powodów, dla których warto wziąć udział w projekcie</a:t>
            </a:r>
          </a:p>
        </p:txBody>
      </p:sp>
    </p:spTree>
  </p:cSld>
  <p:clrMapOvr>
    <a:masterClrMapping/>
  </p:clrMapOvr>
  <p:transition>
    <p:cover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1026C7-FA92-4DD1-954B-AE227230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69" y="857251"/>
            <a:ext cx="7016462" cy="7403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just"/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Narodowe Muzeum Morskie w Gdańsku</a:t>
            </a:r>
            <a:endParaRPr lang="pl-PL" sz="30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E3E7D3D-CE0A-460F-8695-4A19A6AE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797249"/>
            <a:ext cx="8720570" cy="1631752"/>
          </a:xfrm>
        </p:spPr>
        <p:txBody>
          <a:bodyPr>
            <a:normAutofit/>
          </a:bodyPr>
          <a:lstStyle/>
          <a:p>
            <a:pPr algn="just"/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Narodowe Muzeum Morskie w Gdańsku stanowi największą tego typu placówkę w Polsce. Jego głównym zadaniem jest ochrona kulturowego i technicznego dziedzictwa morskiego, gromadzenie i zabezpieczanie zabytków marynistycznych, dokumentacja historii morskiej oraz prezentacja problematyki związanej z żeglugą, nawigacją, okrętownictwem, handlem morskim i rzecznym.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CD589BB-9D08-4C6E-B4F4-A8564D66B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8809" y="3231815"/>
            <a:ext cx="4021283" cy="266781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F30A03B-EE2F-4A6D-9CB7-793119377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58" y="3284922"/>
            <a:ext cx="4094742" cy="272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032849"/>
      </p:ext>
    </p:extLst>
  </p:cSld>
  <p:clrMapOvr>
    <a:masterClrMapping/>
  </p:clrMapOvr>
  <p:transition>
    <p:cover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AE7A1A-782C-4E81-848D-BA42E8B84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2" y="1011403"/>
            <a:ext cx="7635110" cy="46387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„</a:t>
            </a:r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Szlakiem stanic wodnych”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7090DCA0-D9B4-4D08-A789-AF237357B61F}"/>
              </a:ext>
            </a:extLst>
          </p:cNvPr>
          <p:cNvSpPr txBox="1"/>
          <p:nvPr/>
        </p:nvSpPr>
        <p:spPr>
          <a:xfrm>
            <a:off x="59545" y="1725301"/>
            <a:ext cx="39437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 terenie województwa pomorskiego jest 40 niezwykłych szlaków kajakowych, liczących prawie 1,6 tys. km.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Nad rzeką Szkarpawą powstały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w 2019 r. trzy przystanie i dwie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na szlaku wodnym rzeki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Tuga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Miłośnicy kajaków i Żuław mają do dyspozycji  przystanie w Drewnicy, Rybinie, Chełmku Osada, Tujsku oraz w Stobcu.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7E1F46C4-F5CA-49EE-98F3-40577DE09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1803" y="2098483"/>
            <a:ext cx="5252653" cy="29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4815965"/>
      </p:ext>
    </p:extLst>
  </p:cSld>
  <p:clrMapOvr>
    <a:masterClrMapping/>
  </p:clrMapOvr>
  <p:transition>
    <p:cover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ga – królowa rzek żuławskich projekt „Tuga – wspólna sprawa” Tuga –  królowa rzek żuławskich projekt „Tuga">
            <a:extLst>
              <a:ext uri="{FF2B5EF4-FFF2-40B4-BE49-F238E27FC236}">
                <a16:creationId xmlns:a16="http://schemas.microsoft.com/office/drawing/2014/main" xmlns="" id="{7205E362-8888-44D9-92AE-B6A41C67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2103" y="4199619"/>
            <a:ext cx="2634096" cy="17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rota sztormowe na rzece Tudze | PortalMorski.pl">
            <a:extLst>
              <a:ext uri="{FF2B5EF4-FFF2-40B4-BE49-F238E27FC236}">
                <a16:creationId xmlns:a16="http://schemas.microsoft.com/office/drawing/2014/main" xmlns="" id="{04DF4976-8994-4DCB-B4E6-81C970C7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61" y="4234413"/>
            <a:ext cx="2958644" cy="170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8F7C5444-7219-4DCD-9C78-2FFFCC29F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02623" y="1293519"/>
            <a:ext cx="6324493" cy="272972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Arial" panose="020B0604020202020204" pitchFamily="34" charset="0"/>
              </a:rPr>
              <a:t>Przystanie powstały na dwóch pomorskich rzekach – Szkarpawie i </a:t>
            </a:r>
            <a:r>
              <a:rPr lang="pl-PL" sz="1800" dirty="0" err="1">
                <a:latin typeface="Arial" panose="020B0604020202020204" pitchFamily="34" charset="0"/>
              </a:rPr>
              <a:t>Tudze</a:t>
            </a:r>
            <a:r>
              <a:rPr lang="pl-PL" sz="1800" dirty="0">
                <a:latin typeface="Arial" panose="020B0604020202020204" pitchFamily="34" charset="0"/>
              </a:rPr>
              <a:t>. </a:t>
            </a:r>
          </a:p>
          <a:p>
            <a:pPr algn="just"/>
            <a:r>
              <a:rPr lang="pl-PL" sz="1800" b="1" dirty="0">
                <a:latin typeface="Arial" panose="020B0604020202020204" pitchFamily="34" charset="0"/>
              </a:rPr>
              <a:t>Szkarpawa - </a:t>
            </a:r>
            <a:r>
              <a:rPr lang="pl-PL" sz="1800" dirty="0">
                <a:latin typeface="Arial" panose="020B0604020202020204" pitchFamily="34" charset="0"/>
              </a:rPr>
              <a:t>szeroka, spokojna rzeka przepływającą przez  urokliwe miejsca w pobliżu interesujących zabytków. Możemy wiosłować   w kierunku Zalewu Wiślanego lub w  kierunku zachodnim i dotrzeć do Śluzy Gdańska Głowa. </a:t>
            </a:r>
          </a:p>
          <a:p>
            <a:pPr algn="just"/>
            <a:r>
              <a:rPr lang="pl-PL" sz="1800" b="1" dirty="0" err="1">
                <a:latin typeface="Arial" panose="020B0604020202020204" pitchFamily="34" charset="0"/>
              </a:rPr>
              <a:t>Tuga</a:t>
            </a:r>
            <a:r>
              <a:rPr lang="pl-PL" sz="1800" b="1" dirty="0">
                <a:latin typeface="Arial" panose="020B0604020202020204" pitchFamily="34" charset="0"/>
              </a:rPr>
              <a:t>- </a:t>
            </a:r>
            <a:r>
              <a:rPr lang="pl-PL" sz="1800" dirty="0">
                <a:latin typeface="Arial" panose="020B0604020202020204" pitchFamily="34" charset="0"/>
              </a:rPr>
              <a:t>kręta, malownicza i spokojna rzeka. Płynie przez samo serce Żuław Wiślanych. Na trasie spływu można podziwiać dzikie zakątki i zabytki architektury.</a:t>
            </a: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0F1F7FC-42A8-4782-882F-55DB385D3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517" y="1084972"/>
            <a:ext cx="2911489" cy="218339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49473DE-F4FD-4136-8DAA-2FAB7D1CCD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9517" y="3442866"/>
            <a:ext cx="2923055" cy="2330162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xmlns="" id="{CC065DE9-B185-4616-9F0B-BE34D80D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64" y="853036"/>
            <a:ext cx="5270206" cy="46387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„</a:t>
            </a:r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Szlakiem stanic wodnych”- cd</a:t>
            </a:r>
          </a:p>
        </p:txBody>
      </p:sp>
    </p:spTree>
    <p:extLst>
      <p:ext uri="{BB962C8B-B14F-4D97-AF65-F5344CB8AC3E}">
        <p14:creationId xmlns:p14="http://schemas.microsoft.com/office/powerpoint/2010/main" xmlns="" val="2909209932"/>
      </p:ext>
    </p:extLst>
  </p:cSld>
  <p:clrMapOvr>
    <a:masterClrMapping/>
  </p:clrMapOvr>
  <p:transition>
    <p:cover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2DCF2C4-C62D-499C-8C04-B93398ED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xmlns="" id="{CAD90ABF-92A0-4054-AE62-4B724664C66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4931" y="674777"/>
            <a:ext cx="9144000" cy="51435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AACF8D0-2DEA-4CA0-A322-75FF96D0C90B}"/>
              </a:ext>
            </a:extLst>
          </p:cNvPr>
          <p:cNvSpPr txBox="1"/>
          <p:nvPr/>
        </p:nvSpPr>
        <p:spPr>
          <a:xfrm>
            <a:off x="452964" y="3246527"/>
            <a:ext cx="8289449" cy="553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pl-PL" sz="3000" b="1" dirty="0">
                <a:latin typeface="Arial" panose="020B0604020202020204" pitchFamily="34" charset="0"/>
                <a:cs typeface="Arial" panose="020B0604020202020204" pitchFamily="34" charset="0"/>
              </a:rPr>
              <a:t>Zapraszamy do udziału- bo naprawdę warto!</a:t>
            </a:r>
          </a:p>
        </p:txBody>
      </p:sp>
    </p:spTree>
    <p:extLst>
      <p:ext uri="{BB962C8B-B14F-4D97-AF65-F5344CB8AC3E}">
        <p14:creationId xmlns:p14="http://schemas.microsoft.com/office/powerpoint/2010/main" xmlns="" val="1201158244"/>
      </p:ext>
    </p:extLst>
  </p:cSld>
  <p:clrMapOvr>
    <a:masterClrMapping/>
  </p:clrMapOvr>
  <p:transition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l-PL" sz="4000" dirty="0"/>
              <a:t>1. </a:t>
            </a:r>
            <a:r>
              <a:rPr lang="pl-PL" sz="3600" dirty="0"/>
              <a:t>Skarby materialne i niematerialne Żuław i Mierzei Wiślanej</a:t>
            </a:r>
          </a:p>
        </p:txBody>
      </p:sp>
      <p:pic>
        <p:nvPicPr>
          <p:cNvPr id="6" name="Symbol zastępczy zawartości 5" descr="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1737767" cy="2317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 descr="58f4b1e44aa77_o_ful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772816"/>
            <a:ext cx="2228056" cy="1485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20190406_1553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5373216"/>
            <a:ext cx="2333993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MG_8206-1080x6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4509120"/>
            <a:ext cx="2016224" cy="126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1628800"/>
            <a:ext cx="2808312" cy="157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okolice-trist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5189984"/>
            <a:ext cx="2232248" cy="148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 descr="unnam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6216" y="3140968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uid_8f3ce7ed8b1c4d8c150af150bfab70011552466943286_width_1280_play_0_pos_0_gs_0_height_720_trzy-lata-temu-wartosc-zalegajacych-zloz-bursztynu-szacowano-na-900-mln-zlotych-fot-shutterstockntv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3808" y="3573016"/>
            <a:ext cx="2907815" cy="1635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4000" dirty="0"/>
              <a:t>2. </a:t>
            </a:r>
            <a:r>
              <a:rPr lang="pl-PL" sz="3000" dirty="0"/>
              <a:t>Podnoszenie kompetencji w zakresie nauk ścisłych, kształtujące nawyki uczenia się, podnoszenie kompetencji </a:t>
            </a:r>
            <a:r>
              <a:rPr lang="pl-PL" sz="3000" dirty="0" err="1"/>
              <a:t>społecznościowych</a:t>
            </a:r>
            <a:endParaRPr lang="pl-PL" sz="3000" dirty="0"/>
          </a:p>
        </p:txBody>
      </p:sp>
      <p:pic>
        <p:nvPicPr>
          <p:cNvPr id="6" name="Symbol zastępczy zawartości 5" descr="1dc90d53-dbd0-33c4-894f-a321d0d8e9c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3096344" cy="219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ymbol zastępczy zawartości 6" descr="network-1019778_1280-1024x1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844824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unnam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149080"/>
            <a:ext cx="3384376" cy="23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6712"/>
          </a:xfrm>
        </p:spPr>
        <p:txBody>
          <a:bodyPr>
            <a:normAutofit/>
          </a:bodyPr>
          <a:lstStyle/>
          <a:p>
            <a:pPr algn="just"/>
            <a:r>
              <a:rPr lang="pl-PL" sz="4000" dirty="0"/>
              <a:t>3. </a:t>
            </a:r>
            <a:r>
              <a:rPr lang="pl-PL" sz="3000" dirty="0"/>
              <a:t>Nauka przez zabawę i działanie</a:t>
            </a:r>
          </a:p>
        </p:txBody>
      </p:sp>
      <p:pic>
        <p:nvPicPr>
          <p:cNvPr id="4" name="Symbol zastępczy zawartości 3" descr="DSCN168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ymbol zastępczy zawartości 11" descr="DSCF08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5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3305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IMG_14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2132856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DSCF08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71703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08720"/>
          </a:xfrm>
        </p:spPr>
        <p:txBody>
          <a:bodyPr>
            <a:normAutofit/>
          </a:bodyPr>
          <a:lstStyle/>
          <a:p>
            <a:pPr algn="just"/>
            <a:r>
              <a:rPr lang="pl-PL" sz="4000" dirty="0"/>
              <a:t>4. </a:t>
            </a:r>
            <a:r>
              <a:rPr lang="pl-PL" sz="3000" dirty="0"/>
              <a:t>Atrakcyjne wyjazdy i nagroda</a:t>
            </a:r>
          </a:p>
        </p:txBody>
      </p:sp>
      <p:pic>
        <p:nvPicPr>
          <p:cNvPr id="4" name="Symbol zastępczy zawartości 3" descr="DSCF07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418718">
            <a:off x="662443" y="1370540"/>
            <a:ext cx="2557614" cy="1918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Obraz 4" descr="DSCF0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196752"/>
            <a:ext cx="2160240" cy="28803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Obraz 5" descr="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484784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Obraz 6" descr="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2843808" cy="21328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 descr="DSCN17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4437112"/>
            <a:ext cx="2448272" cy="18362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Obraz 9" descr="IMG_64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149080"/>
            <a:ext cx="2699792" cy="202484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800" dirty="0"/>
              <a:t>5. Przekaz koleżanek i kolegów biorących udział w projekcie w latach 2012/2013 i 2013/2014</a:t>
            </a:r>
          </a:p>
        </p:txBody>
      </p:sp>
      <p:pic>
        <p:nvPicPr>
          <p:cNvPr id="4" name="Symbol zastępczy zawartości 3" descr="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IMG_1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G_14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861048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G_15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933056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104400C3-04FC-4567-B086-334B599D6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/>
              <a:t>Zajęcia pozalekcyjne </a:t>
            </a:r>
          </a:p>
          <a:p>
            <a:pPr algn="r"/>
            <a:r>
              <a:rPr lang="pl-PL" dirty="0"/>
              <a:t>2021/2022</a:t>
            </a:r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CFD3ADC-FA1F-4C5D-B6BA-29B37C881C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>„Pomorskie </a:t>
            </a:r>
            <a:r>
              <a:rPr lang="pl-PL" dirty="0" smtClean="0"/>
              <a:t>Żagle Wiedzy w </a:t>
            </a:r>
            <a:r>
              <a:rPr lang="pl-PL" smtClean="0"/>
              <a:t>gminie Stegna”</a:t>
            </a:r>
            <a:br>
              <a:rPr lang="pl-PL" smtClean="0"/>
            </a:br>
            <a:r>
              <a:rPr lang="pl-PL" smtClean="0"/>
              <a:t>- </a:t>
            </a:r>
            <a:r>
              <a:rPr lang="pl-PL" dirty="0" smtClean="0"/>
              <a:t>wstęp do </a:t>
            </a:r>
            <a:r>
              <a:rPr lang="pl-PL" smtClean="0"/>
              <a:t>zajęć żeglarskich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624458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374835"/>
            <a:ext cx="8229600" cy="4054415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Powody, dla których warto przystąpić do nauki żeglarstwa</a:t>
            </a:r>
            <a:endParaRPr lang="pl-PL" dirty="0"/>
          </a:p>
        </p:txBody>
      </p:sp>
      <p:pic>
        <p:nvPicPr>
          <p:cNvPr id="4" name="Obraz 3" descr="US_Sailing_Tea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05" y="2019794"/>
            <a:ext cx="4609854" cy="3282216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717</Words>
  <Application>Microsoft Office PowerPoint</Application>
  <PresentationFormat>Pokaz na ekranie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Przepływ</vt:lpstr>
      <vt:lpstr>Pomorskie Żagle Wiedzy</vt:lpstr>
      <vt:lpstr>Slajd 2</vt:lpstr>
      <vt:lpstr>1. Skarby materialne i niematerialne Żuław i Mierzei Wiślanej</vt:lpstr>
      <vt:lpstr>2. Podnoszenie kompetencji w zakresie nauk ścisłych, kształtujące nawyki uczenia się, podnoszenie kompetencji społecznościowych</vt:lpstr>
      <vt:lpstr>3. Nauka przez zabawę i działanie</vt:lpstr>
      <vt:lpstr>4. Atrakcyjne wyjazdy i nagroda</vt:lpstr>
      <vt:lpstr>5. Przekaz koleżanek i kolegów biorących udział w projekcie w latach 2012/2013 i 2013/2014</vt:lpstr>
      <vt:lpstr>„Pomorskie Żagle Wiedzy w gminie Stegna” - wstęp do zajęć żeglarskich</vt:lpstr>
      <vt:lpstr>Slajd 9</vt:lpstr>
      <vt:lpstr>1. Nauka języka żeglarskiego umożliwi aktywny udział w przygodzie na morzu</vt:lpstr>
      <vt:lpstr>2. Nauka szantów w języku polskim, jak i angielskim</vt:lpstr>
      <vt:lpstr>3. Nauka węzłów marynarskich</vt:lpstr>
      <vt:lpstr>4. Bezpieczne żeglarstwo, zasady i pierwsza pomoc</vt:lpstr>
      <vt:lpstr>5. Znajomość meteorologii i praktyczne zastosowanie w czasie żeglowania</vt:lpstr>
      <vt:lpstr>Ciekawe miejsca w okolicy , czy już tam byłeś?</vt:lpstr>
      <vt:lpstr>Dlaczego warto uczestniczyć w projekcie Pomorskie Żagle Wiedzy?</vt:lpstr>
      <vt:lpstr>Muzeum Zalewu Wiślanego</vt:lpstr>
      <vt:lpstr>Muzeum Wisły w Tczewie</vt:lpstr>
      <vt:lpstr>Muzeum Marynarki Wojennej w Gdyni</vt:lpstr>
      <vt:lpstr>Narodowe Muzeum Morskie w Gdańsku</vt:lpstr>
      <vt:lpstr>„Szlakiem stanic wodnych”</vt:lpstr>
      <vt:lpstr>„Szlakiem stanic wodnych”- cd</vt:lpstr>
      <vt:lpstr>Slajd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Pomorskie Żagle Wiedzy</dc:title>
  <dc:creator>Asus</dc:creator>
  <cp:lastModifiedBy>Agnieszka</cp:lastModifiedBy>
  <cp:revision>4</cp:revision>
  <dcterms:created xsi:type="dcterms:W3CDTF">2021-12-20T05:31:09Z</dcterms:created>
  <dcterms:modified xsi:type="dcterms:W3CDTF">2022-10-20T13:51:47Z</dcterms:modified>
</cp:coreProperties>
</file>